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7"/>
  </p:notesMasterIdLst>
  <p:sldIdLst>
    <p:sldId id="269" r:id="rId2"/>
    <p:sldId id="270" r:id="rId3"/>
    <p:sldId id="257" r:id="rId4"/>
    <p:sldId id="258" r:id="rId5"/>
    <p:sldId id="259" r:id="rId6"/>
    <p:sldId id="264" r:id="rId7"/>
    <p:sldId id="268" r:id="rId8"/>
    <p:sldId id="271" r:id="rId9"/>
    <p:sldId id="265" r:id="rId10"/>
    <p:sldId id="266" r:id="rId11"/>
    <p:sldId id="267" r:id="rId12"/>
    <p:sldId id="292" r:id="rId13"/>
    <p:sldId id="293" r:id="rId14"/>
    <p:sldId id="294" r:id="rId15"/>
    <p:sldId id="260" r:id="rId16"/>
    <p:sldId id="261" r:id="rId17"/>
    <p:sldId id="262" r:id="rId18"/>
    <p:sldId id="263" r:id="rId19"/>
    <p:sldId id="296" r:id="rId20"/>
    <p:sldId id="272" r:id="rId21"/>
    <p:sldId id="274" r:id="rId22"/>
    <p:sldId id="275" r:id="rId23"/>
    <p:sldId id="277" r:id="rId24"/>
    <p:sldId id="279" r:id="rId25"/>
    <p:sldId id="297" r:id="rId26"/>
    <p:sldId id="281" r:id="rId27"/>
    <p:sldId id="282" r:id="rId28"/>
    <p:sldId id="283" r:id="rId29"/>
    <p:sldId id="288" r:id="rId30"/>
    <p:sldId id="285" r:id="rId31"/>
    <p:sldId id="286" r:id="rId32"/>
    <p:sldId id="287" r:id="rId33"/>
    <p:sldId id="289" r:id="rId34"/>
    <p:sldId id="298" r:id="rId35"/>
    <p:sldId id="2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F4"/>
    <a:srgbClr val="111224"/>
    <a:srgbClr val="E0E3E8"/>
    <a:srgbClr val="D0D4D9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3067" autoAdjust="0"/>
  </p:normalViewPr>
  <p:slideViewPr>
    <p:cSldViewPr snapToGrid="0" snapToObjects="1">
      <p:cViewPr varScale="1">
        <p:scale>
          <a:sx n="151" d="100"/>
          <a:sy n="151" d="100"/>
        </p:scale>
        <p:origin x="39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9996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79F2D-285C-D44E-B10F-2544539AF3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22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09BD-2406-4D40-921F-E12EAD221E82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40039-FE8D-4E46-968B-6FF88EF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45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A9EA-3D87-4731-BB82-11C1AD8C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7912-5C8A-46B8-A404-69F4B642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C9CE6-B51E-4786-AEF2-79A209683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0AC9-2F1A-4A1D-8E65-0C3681B5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C5C7-2792-4888-B577-38C1C2AF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45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C7E1-D536-448C-8833-B47508AE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39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8209-0FE2-46F4-9136-B338D11E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E62C-9559-4A17-9045-699EB3BFFC29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94A5C-3BD6-4059-851F-975F563C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F49DA-287B-4EB3-BB14-91C907C5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9823-2683-4F63-AFF7-615D9F058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98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hyperlink" Target="https://tinyppt.com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30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UNIX </a:t>
            </a: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Fundamentals</a:t>
            </a:r>
            <a:endParaRPr lang="en-US" sz="2000" b="1" i="0" kern="1200" cap="none" spc="0" dirty="0">
              <a:ln w="0"/>
              <a:solidFill>
                <a:schemeClr val="bg1"/>
              </a:solidFill>
              <a:effectLst/>
              <a:latin typeface="Century Gothic" panose="020B0502020202020204" pitchFamily="34" charset="0"/>
              <a:ea typeface="+mn-ea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ontab-generator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78203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UNIX OS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Linux OS                       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Features of Unix</a:t>
            </a:r>
          </a:p>
          <a:p>
            <a:pPr algn="ctr" defTabSz="214761"/>
            <a:endParaRPr 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33495"/>
            <a:ext cx="1242935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Commands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90514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command basics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man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echo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printf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…</a:t>
            </a:r>
          </a:p>
          <a:p>
            <a:pPr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71185" y="2104192"/>
            <a:ext cx="1117405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File 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The file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pwd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and cd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mkdir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ls  and cp ..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186396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Vi/Vim editors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50503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Input mode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Saving text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Aborting…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42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 </a:t>
            </a:r>
            <a:r>
              <a:rPr lang="en-US" sz="2187" b="1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</a:t>
            </a:r>
            <a:r>
              <a:rPr lang="en-US" sz="218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187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shell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290972" cy="68970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Pattern matching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Escaping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Redirecting…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83145" y="3630795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Processes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27313" y="3817787"/>
            <a:ext cx="1157627" cy="5512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ps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nohup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at and batch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Simple Filters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85128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05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cmp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comm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diff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head and tail 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GREP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13050" y="3576701"/>
            <a:ext cx="1157627" cy="45887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character class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*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Dot…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SED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255653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Updating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RegEx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32700" y="3094598"/>
            <a:ext cx="1122283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Shell</a:t>
            </a:r>
            <a:b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Programming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66304" y="3554035"/>
            <a:ext cx="1157627" cy="59736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condition eval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loops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read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exit status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FDA77-FDC0-49C2-8FEE-4C4CCFEA4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42" y="2062375"/>
            <a:ext cx="10477697" cy="4430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70607-6DC6-4168-82A0-562D6E00B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User Processes (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r>
              <a:rPr lang="en-US" b="1" dirty="0">
                <a:solidFill>
                  <a:srgbClr val="0070C0"/>
                </a:solidFill>
              </a:rPr>
              <a:t> –u</a:t>
            </a:r>
            <a:r>
              <a:rPr lang="en-US" dirty="0"/>
              <a:t>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E055A5-1030-4266-8BAD-A637CCBA31C0}"/>
              </a:ext>
            </a:extLst>
          </p:cNvPr>
          <p:cNvSpPr/>
          <p:nvPr/>
        </p:nvSpPr>
        <p:spPr>
          <a:xfrm rot="10800000">
            <a:off x="3580944" y="2062375"/>
            <a:ext cx="1461945" cy="25187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D697C0-F7A0-474C-9A55-D3B07E411698}"/>
              </a:ext>
            </a:extLst>
          </p:cNvPr>
          <p:cNvSpPr/>
          <p:nvPr/>
        </p:nvSpPr>
        <p:spPr>
          <a:xfrm>
            <a:off x="2556199" y="1482141"/>
            <a:ext cx="8797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Full Listing (</a:t>
            </a:r>
            <a:r>
              <a:rPr lang="en-US" sz="2400" b="1" dirty="0" err="1">
                <a:latin typeface="Century Gothic" panose="020B0502020202020204" pitchFamily="34" charset="0"/>
              </a:rPr>
              <a:t>ps</a:t>
            </a:r>
            <a:r>
              <a:rPr lang="en-US" sz="2400" b="1" dirty="0">
                <a:latin typeface="Century Gothic" panose="020B0502020202020204" pitchFamily="34" charset="0"/>
              </a:rPr>
              <a:t> -u</a:t>
            </a:r>
            <a:r>
              <a:rPr lang="en-US" sz="2400" dirty="0">
                <a:latin typeface="Century Gothic" panose="020B0502020202020204" pitchFamily="34" charset="0"/>
              </a:rPr>
              <a:t>) The </a:t>
            </a:r>
            <a:r>
              <a:rPr lang="en-US" sz="2400" b="1" dirty="0" err="1">
                <a:latin typeface="Century Gothic" panose="020B0502020202020204" pitchFamily="34" charset="0"/>
              </a:rPr>
              <a:t>ps</a:t>
            </a:r>
            <a:r>
              <a:rPr lang="en-US" sz="2400" b="1" dirty="0">
                <a:latin typeface="Century Gothic" panose="020B0502020202020204" pitchFamily="34" charset="0"/>
              </a:rPr>
              <a:t> u </a:t>
            </a:r>
            <a:r>
              <a:rPr lang="en-US" sz="2400" dirty="0">
                <a:latin typeface="Century Gothic" panose="020B0502020202020204" pitchFamily="34" charset="0"/>
              </a:rPr>
              <a:t>command approximates to </a:t>
            </a:r>
            <a:r>
              <a:rPr lang="en-US" sz="2400" b="1" dirty="0" err="1">
                <a:latin typeface="Bahnschrift SemiBold Condensed" panose="020B0502040204020203" pitchFamily="34" charset="0"/>
              </a:rPr>
              <a:t>ps</a:t>
            </a:r>
            <a:r>
              <a:rPr lang="en-US" sz="2400" b="1" dirty="0">
                <a:latin typeface="Bahnschrift SemiBold Condensed" panose="020B0502040204020203" pitchFamily="34" charset="0"/>
              </a:rPr>
              <a:t> –l</a:t>
            </a:r>
            <a:endParaRPr lang="en-US" sz="24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00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00FEF-E8BE-41D1-B8F0-1C5297366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82"/>
          <a:stretch/>
        </p:blipFill>
        <p:spPr>
          <a:xfrm>
            <a:off x="736600" y="2050143"/>
            <a:ext cx="10337800" cy="1408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2EBE7-A6E0-49E4-80DE-B8CB10AD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45" y="467481"/>
            <a:ext cx="11623922" cy="72139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Display Long Listing of Processes </a:t>
            </a:r>
            <a:r>
              <a:rPr lang="en-US" dirty="0"/>
              <a:t>(</a:t>
            </a:r>
            <a:r>
              <a:rPr lang="en-US" b="1" dirty="0" err="1">
                <a:solidFill>
                  <a:srgbClr val="0070C0"/>
                </a:solidFill>
                <a:latin typeface="Bahnschrift Condensed" panose="020B0502040204020203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Bahnschrift Condensed" panose="020B0502040204020203" pitchFamily="34" charset="0"/>
              </a:rPr>
              <a:t> –l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04280-0478-462E-A1CA-B268B6D2C59B}"/>
              </a:ext>
            </a:extLst>
          </p:cNvPr>
          <p:cNvSpPr txBox="1"/>
          <p:nvPr/>
        </p:nvSpPr>
        <p:spPr>
          <a:xfrm>
            <a:off x="3383191" y="4066779"/>
            <a:ext cx="2433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Parent Process ID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1D889FF-1CAB-4C61-B4DB-65BC648E1447}"/>
              </a:ext>
            </a:extLst>
          </p:cNvPr>
          <p:cNvSpPr/>
          <p:nvPr/>
        </p:nvSpPr>
        <p:spPr>
          <a:xfrm rot="16200000">
            <a:off x="2608947" y="3457010"/>
            <a:ext cx="1153496" cy="5219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7988A46-5621-4331-8926-13F726650446}"/>
              </a:ext>
            </a:extLst>
          </p:cNvPr>
          <p:cNvSpPr/>
          <p:nvPr/>
        </p:nvSpPr>
        <p:spPr>
          <a:xfrm rot="16200000">
            <a:off x="1752028" y="3411478"/>
            <a:ext cx="1153496" cy="5219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0D22F3-6CFD-4119-B929-9B88A8F2C918}"/>
              </a:ext>
            </a:extLst>
          </p:cNvPr>
          <p:cNvSpPr txBox="1"/>
          <p:nvPr/>
        </p:nvSpPr>
        <p:spPr>
          <a:xfrm>
            <a:off x="170122" y="4033333"/>
            <a:ext cx="2066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Parent ‘Process ID’; forked child with PID of 32087</a:t>
            </a:r>
          </a:p>
        </p:txBody>
      </p:sp>
    </p:spTree>
    <p:extLst>
      <p:ext uri="{BB962C8B-B14F-4D97-AF65-F5344CB8AC3E}">
        <p14:creationId xmlns:p14="http://schemas.microsoft.com/office/powerpoint/2010/main" val="13769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784A-32EB-4D0B-AA24-36A1EC370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Creation/Execution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A5FB4-E2F4-4064-A320-0B0F66EE6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57" y="1476374"/>
            <a:ext cx="11432737" cy="53816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Fork</a:t>
            </a:r>
            <a:r>
              <a:rPr lang="en-US" dirty="0">
                <a:latin typeface="Century Gothic" panose="020B0502020202020204" pitchFamily="34" charset="0"/>
              </a:rPr>
              <a:t> – create an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identical child process </a:t>
            </a:r>
            <a:r>
              <a:rPr lang="en-US" dirty="0">
                <a:latin typeface="Century Gothic" panose="020B0502020202020204" pitchFamily="34" charset="0"/>
              </a:rPr>
              <a:t>from an existing process; parent and child have different PID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a typical command line scenario, the existing process is the shell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shell creates a new process using the fork() system call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existing process is the parent process and the newly created process is the child process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child process is a clone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Its code, data and stack segments are a copy of the parent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return value of fork() in parent and child are different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the parent process, the return value of the fork system call is the process ID of the child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In the child process, fork returns zero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There isn’t much use in having a copy of the parent – that’s where the exec() system call comes in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0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7A01-CB64-4B8F-BEFD-78B5498E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Creation/Execution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D4A3E-AC7F-4109-ADDC-7FAB2A0DA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4"/>
            <a:ext cx="10515600" cy="52965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Exec</a:t>
            </a:r>
            <a:r>
              <a:rPr lang="en-US" dirty="0">
                <a:latin typeface="Century Gothic" panose="020B0502020202020204" pitchFamily="34" charset="0"/>
              </a:rPr>
              <a:t> – while forking creates a process, it is not enough to run a new program; that requires the forked child to overwrite its own image with code and data of the new program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Exec will replace the contents of the currently running process with the information from a program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EX: the process the shell follows when launching a new program is to first fork, creating a new process, and then exec, i.e. load into memory and execute, the program binary it is supposed to run</a:t>
            </a:r>
          </a:p>
          <a:p>
            <a:r>
              <a:rPr lang="en-US" dirty="0">
                <a:latin typeface="Century Gothic" panose="020B0502020202020204" pitchFamily="34" charset="0"/>
              </a:rPr>
              <a:t>In 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Linux kernel</a:t>
            </a:r>
            <a:r>
              <a:rPr lang="en-US" dirty="0">
                <a:latin typeface="Century Gothic" panose="020B0502020202020204" pitchFamily="34" charset="0"/>
              </a:rPr>
              <a:t>, fork is actually implemented by a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clone system call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This clone interfaces effectively providing a level of abstraction in how the Linux kernel creates processes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Clone allows for explicitly specifying which parts of the new process are copied into the new process, and which parts are shared between the two processes – allows for the implementation of threads with one interface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93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6854-F2CB-4A32-94B9-DB12AECF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Creation/Execution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96298-AE3F-469B-8718-923495376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476375"/>
            <a:ext cx="11303000" cy="47005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Wait</a:t>
            </a:r>
            <a:r>
              <a:rPr lang="en-US" dirty="0">
                <a:latin typeface="Century Gothic" panose="020B0502020202020204" pitchFamily="34" charset="0"/>
              </a:rPr>
              <a:t> –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while child executes new program, the parent normally waits for the child to die</a:t>
            </a:r>
            <a:r>
              <a:rPr lang="en-US" dirty="0">
                <a:latin typeface="Century Gothic" panose="020B0502020202020204" pitchFamily="34" charset="0"/>
              </a:rPr>
              <a:t> then picks up the exit status of the child before it does something else;  Example:  run ‘cat’ from the shell,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shell forks another shell process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There are certain situations when a child process terminates or changes its state </a:t>
            </a:r>
          </a:p>
          <a:p>
            <a:pPr lvl="2"/>
            <a:r>
              <a:rPr lang="en-US" sz="2000" dirty="0">
                <a:latin typeface="Century Gothic" panose="020B0502020202020204" pitchFamily="34" charset="0"/>
              </a:rPr>
              <a:t>The parent process needs to be made aware of the change of the state or termination status of the child process</a:t>
            </a:r>
          </a:p>
          <a:p>
            <a:pPr lvl="2"/>
            <a:r>
              <a:rPr lang="en-US" sz="2000" dirty="0">
                <a:latin typeface="Century Gothic" panose="020B0502020202020204" pitchFamily="34" charset="0"/>
              </a:rPr>
              <a:t>Wait is used by the parent process enabling the parent to query the change in state of the child process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Newly forked shell overlays itself with the executable image of ‘cat’ which then runs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Parent waits for ‘cat’ to terminate and then picks up the exit status of child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Fork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b="1" dirty="0">
                <a:latin typeface="Century Gothic" panose="020B0502020202020204" pitchFamily="34" charset="0"/>
              </a:rPr>
              <a:t>Exec</a:t>
            </a:r>
            <a:r>
              <a:rPr lang="en-US" dirty="0">
                <a:latin typeface="Century Gothic" panose="020B0502020202020204" pitchFamily="34" charset="0"/>
              </a:rPr>
              <a:t>, and </a:t>
            </a:r>
            <a:r>
              <a:rPr lang="en-US" b="1" dirty="0">
                <a:latin typeface="Century Gothic" panose="020B0502020202020204" pitchFamily="34" charset="0"/>
              </a:rPr>
              <a:t>Wait</a:t>
            </a:r>
            <a:r>
              <a:rPr lang="en-US" dirty="0">
                <a:latin typeface="Century Gothic" panose="020B0502020202020204" pitchFamily="34" charset="0"/>
              </a:rPr>
              <a:t> are named after system calls of the same names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019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1098-284D-4232-BCCA-449D32EC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Inherited Process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DFDF8-E04A-4AB7-A6E0-EC96AA98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When a process is forked or </a:t>
            </a:r>
            <a:r>
              <a:rPr lang="en-US" dirty="0" err="1">
                <a:latin typeface="Century Gothic" panose="020B0502020202020204" pitchFamily="34" charset="0"/>
              </a:rPr>
              <a:t>exec’d</a:t>
            </a:r>
            <a:r>
              <a:rPr lang="en-US" dirty="0">
                <a:latin typeface="Century Gothic" panose="020B0502020202020204" pitchFamily="34" charset="0"/>
              </a:rPr>
              <a:t>, the new program has a different PID and PPID than its parent; however, it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inherits most of the environment </a:t>
            </a:r>
            <a:r>
              <a:rPr lang="en-US" dirty="0">
                <a:latin typeface="Century Gothic" panose="020B0502020202020204" pitchFamily="34" charset="0"/>
              </a:rPr>
              <a:t>of its parent</a:t>
            </a:r>
          </a:p>
          <a:p>
            <a:r>
              <a:rPr lang="en-US" dirty="0">
                <a:latin typeface="Century Gothic" panose="020B0502020202020204" pitchFamily="34" charset="0"/>
              </a:rPr>
              <a:t>Most important inherited attributes are: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Real UID (user ID) and real GID (group ID) of the user running the program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Effective UID and effective GID – generally the same as real but…</a:t>
            </a:r>
          </a:p>
          <a:p>
            <a:r>
              <a:rPr lang="en-US" dirty="0">
                <a:latin typeface="Century Gothic" panose="020B0502020202020204" pitchFamily="34" charset="0"/>
              </a:rPr>
              <a:t>Inheritance implies that the child has its </a:t>
            </a:r>
            <a:r>
              <a:rPr lang="en-US" i="1" dirty="0">
                <a:solidFill>
                  <a:srgbClr val="0070C0"/>
                </a:solidFill>
                <a:latin typeface="Century Gothic" panose="020B0502020202020204" pitchFamily="34" charset="0"/>
              </a:rPr>
              <a:t>own copy </a:t>
            </a:r>
            <a:r>
              <a:rPr lang="en-US" dirty="0">
                <a:latin typeface="Century Gothic" panose="020B0502020202020204" pitchFamily="34" charset="0"/>
              </a:rPr>
              <a:t>of these parameters and can alter the operating environment it has inherited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Modified environment not available to the parent process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Not to be confused with threads</a:t>
            </a:r>
          </a:p>
        </p:txBody>
      </p:sp>
    </p:spTree>
    <p:extLst>
      <p:ext uri="{BB962C8B-B14F-4D97-AF65-F5344CB8AC3E}">
        <p14:creationId xmlns:p14="http://schemas.microsoft.com/office/powerpoint/2010/main" val="379957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AC1AB-25C9-4DA5-B3F4-DF29E9CAA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3713246"/>
            <a:ext cx="11957204" cy="2801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8BEBC1-9B0A-4DEF-A027-8E63C540B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721397"/>
          </a:xfrm>
        </p:spPr>
        <p:txBody>
          <a:bodyPr/>
          <a:lstStyle/>
          <a:p>
            <a:r>
              <a:rPr lang="en-US" dirty="0"/>
              <a:t>When Real Differs from Effective UID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A6D10-9350-4505-9EF6-00B91FBD9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55" y="1476375"/>
            <a:ext cx="11503919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When /bin/cat is run, the real and effective UIDs of the ‘cat’ process are the same</a:t>
            </a:r>
          </a:p>
          <a:p>
            <a:r>
              <a:rPr lang="en-US" dirty="0">
                <a:latin typeface="Century Gothic" panose="020B0502020202020204" pitchFamily="34" charset="0"/>
              </a:rPr>
              <a:t>Notice the bit marked ‘s’ – this is the set-user-id (SUID) bit changes the normal ownership scheme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real UID is the user</a:t>
            </a:r>
            <a:r>
              <a:rPr lang="en-US" dirty="0">
                <a:latin typeface="Century Gothic" panose="020B0502020202020204" pitchFamily="34" charset="0"/>
              </a:rPr>
              <a:t>; however, the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effective UID is root </a:t>
            </a:r>
            <a:r>
              <a:rPr lang="en-US" dirty="0">
                <a:latin typeface="Century Gothic" panose="020B0502020202020204" pitchFamily="34" charset="0"/>
              </a:rPr>
              <a:t>who owns the program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EB8C96-29E6-4875-88F3-EC6FCF36B4A8}"/>
              </a:ext>
            </a:extLst>
          </p:cNvPr>
          <p:cNvSpPr/>
          <p:nvPr/>
        </p:nvSpPr>
        <p:spPr>
          <a:xfrm rot="16200000">
            <a:off x="481944" y="6229639"/>
            <a:ext cx="636320" cy="29020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78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C0138E-E182-4DD3-A8C5-3FDC5DEE7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72" y="2700842"/>
            <a:ext cx="9905720" cy="3792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E9EBC4-5E32-4A61-BC8C-D49BA5A1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Variable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2A9E0-B695-4AFE-B661-845A20A45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Environment variables like HOME and TERM are available to all processes</a:t>
            </a:r>
          </a:p>
          <a:p>
            <a:r>
              <a:rPr lang="en-US" dirty="0">
                <a:latin typeface="Century Gothic" panose="020B0502020202020204" pitchFamily="34" charset="0"/>
              </a:rPr>
              <a:t>This is not necessarily the case with user-defined variables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C383B4C-1F61-4232-86F9-5F8B4534FA6F}"/>
              </a:ext>
            </a:extLst>
          </p:cNvPr>
          <p:cNvSpPr/>
          <p:nvPr/>
        </p:nvSpPr>
        <p:spPr>
          <a:xfrm rot="10800000">
            <a:off x="4011219" y="3543619"/>
            <a:ext cx="1549553" cy="54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7E472E-1D0D-4478-AA9D-52303F5DCABF}"/>
              </a:ext>
            </a:extLst>
          </p:cNvPr>
          <p:cNvSpPr/>
          <p:nvPr/>
        </p:nvSpPr>
        <p:spPr>
          <a:xfrm rot="10800000">
            <a:off x="1283208" y="4153201"/>
            <a:ext cx="1549553" cy="54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6BDB3430-D35B-48F1-94B6-8F4A869A3478}"/>
              </a:ext>
            </a:extLst>
          </p:cNvPr>
          <p:cNvSpPr/>
          <p:nvPr/>
        </p:nvSpPr>
        <p:spPr>
          <a:xfrm>
            <a:off x="4392217" y="5283496"/>
            <a:ext cx="2399794" cy="57109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is not visible here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73161F13-4325-4D99-B8E8-731B0C0FB77E}"/>
              </a:ext>
            </a:extLst>
          </p:cNvPr>
          <p:cNvSpPr/>
          <p:nvPr/>
        </p:nvSpPr>
        <p:spPr>
          <a:xfrm>
            <a:off x="4392217" y="4709348"/>
            <a:ext cx="2399794" cy="540701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Bash child shell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7D792E3-890E-474B-BE52-30186D00D2FB}"/>
              </a:ext>
            </a:extLst>
          </p:cNvPr>
          <p:cNvSpPr/>
          <p:nvPr/>
        </p:nvSpPr>
        <p:spPr>
          <a:xfrm rot="10800000">
            <a:off x="4088410" y="4396834"/>
            <a:ext cx="1549553" cy="5407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67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634C4-F0AA-422F-AFCA-BB33C16E4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31"/>
          <a:stretch/>
        </p:blipFill>
        <p:spPr>
          <a:xfrm>
            <a:off x="4758622" y="2367579"/>
            <a:ext cx="7433378" cy="4125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6C104-6939-4602-BA34-991897C7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31DD3-E39C-42B3-B78A-063A8E0C9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By default</a:t>
            </a:r>
            <a:r>
              <a:rPr lang="en-US" sz="2000" dirty="0">
                <a:latin typeface="Century Gothic" panose="020B0502020202020204" pitchFamily="34" charset="0"/>
              </a:rPr>
              <a:t>, a user-defined variable is not inherited by a child process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To make user-defined variables visible to all processes, must use </a:t>
            </a:r>
            <a:r>
              <a:rPr lang="en-US" sz="20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export</a:t>
            </a:r>
            <a:r>
              <a:rPr lang="en-US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statement:</a:t>
            </a: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7D5D3B8-AB3F-49F1-A51B-829217099E6C}"/>
              </a:ext>
            </a:extLst>
          </p:cNvPr>
          <p:cNvSpPr/>
          <p:nvPr/>
        </p:nvSpPr>
        <p:spPr>
          <a:xfrm rot="10800000">
            <a:off x="7953121" y="3330966"/>
            <a:ext cx="1549553" cy="4055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4E9488-E0DA-4D4B-9625-B188076C14C5}"/>
              </a:ext>
            </a:extLst>
          </p:cNvPr>
          <p:cNvSpPr/>
          <p:nvPr/>
        </p:nvSpPr>
        <p:spPr>
          <a:xfrm rot="10800000">
            <a:off x="7562732" y="3646877"/>
            <a:ext cx="1549553" cy="40552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43C33E-AF38-41AC-80D0-3B9D118DF0D3}"/>
              </a:ext>
            </a:extLst>
          </p:cNvPr>
          <p:cNvSpPr/>
          <p:nvPr/>
        </p:nvSpPr>
        <p:spPr>
          <a:xfrm rot="10800000">
            <a:off x="5321222" y="4052398"/>
            <a:ext cx="1549553" cy="4055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C4554F0-6373-47E0-AB15-B27B6A05EFED}"/>
              </a:ext>
            </a:extLst>
          </p:cNvPr>
          <p:cNvSpPr/>
          <p:nvPr/>
        </p:nvSpPr>
        <p:spPr>
          <a:xfrm rot="10800000">
            <a:off x="7562733" y="4988582"/>
            <a:ext cx="1549553" cy="40552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F5E66E7-3064-4D20-923B-9A3CD646115C}"/>
              </a:ext>
            </a:extLst>
          </p:cNvPr>
          <p:cNvSpPr/>
          <p:nvPr/>
        </p:nvSpPr>
        <p:spPr>
          <a:xfrm rot="10800000">
            <a:off x="7562733" y="4267150"/>
            <a:ext cx="1549553" cy="40552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944AC-8724-41EC-BFB2-4A7DC6461660}"/>
              </a:ext>
            </a:extLst>
          </p:cNvPr>
          <p:cNvSpPr txBox="1"/>
          <p:nvPr/>
        </p:nvSpPr>
        <p:spPr>
          <a:xfrm>
            <a:off x="374495" y="2245557"/>
            <a:ext cx="42852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Notice that a user-defined variable ‘x’ is defined with a value of 5 and ‘x’ is exported.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Another bash shell is run and we are able to echo the contents of ‘x’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While in this second shell, we create  a user-defined variable called ‘x’ and we display its contents correctly; however,</a:t>
            </a:r>
          </a:p>
          <a:p>
            <a:pPr marL="342900" indent="-342900">
              <a:buAutoNum type="arabicPeriod"/>
            </a:pPr>
            <a:r>
              <a:rPr lang="en-US" dirty="0">
                <a:latin typeface="Century Gothic" panose="020B0502020202020204" pitchFamily="34" charset="0"/>
              </a:rPr>
              <a:t>Once we exit the second bash shell, displaying the contents of user-defined variable ‘x’ returns the initial contents that were defined in this shell instance.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759984A-0BC9-4E6B-B622-9812F2BEE700}"/>
              </a:ext>
            </a:extLst>
          </p:cNvPr>
          <p:cNvSpPr/>
          <p:nvPr/>
        </p:nvSpPr>
        <p:spPr>
          <a:xfrm rot="10800000">
            <a:off x="5283122" y="4775856"/>
            <a:ext cx="1549553" cy="40552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A0DC839-E723-4762-9D66-D6CE2C2DB4CB}"/>
              </a:ext>
            </a:extLst>
          </p:cNvPr>
          <p:cNvSpPr/>
          <p:nvPr/>
        </p:nvSpPr>
        <p:spPr>
          <a:xfrm rot="10800000">
            <a:off x="5321221" y="5727077"/>
            <a:ext cx="1549553" cy="4055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06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F2D3-F80A-4DA2-AB92-56BA2630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CDDB-BB7A-4772-A58F-5A88FA0DE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4"/>
            <a:ext cx="10515600" cy="4907999"/>
          </a:xfrm>
        </p:spPr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What the previous slide showed is: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User-defined variables do not carry over to other shells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In order to have user-defined variables be available to all processes, the ‘export’ statement must be used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If a user-defined variable of the same name is created in another shell, the </a:t>
            </a:r>
            <a:r>
              <a:rPr lang="en-US" sz="2400" u="sng" dirty="0">
                <a:latin typeface="Century Gothic" panose="020B0502020202020204" pitchFamily="34" charset="0"/>
              </a:rPr>
              <a:t>second variable overrides the exported variable while in the other shell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Returning to the parent shell will make the initial value of a shell visible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When writing shell scripts that call other scripts, must use export in the calling script so an exported variable is available in the called script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‘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export</a:t>
            </a:r>
            <a:r>
              <a:rPr lang="en-US" sz="2400" dirty="0">
                <a:latin typeface="Century Gothic" panose="020B0502020202020204" pitchFamily="34" charset="0"/>
              </a:rPr>
              <a:t>’ is used widely in system startup files such as .</a:t>
            </a:r>
            <a:r>
              <a:rPr lang="en-US" sz="2400" dirty="0" err="1">
                <a:latin typeface="Century Gothic" panose="020B0502020202020204" pitchFamily="34" charset="0"/>
              </a:rPr>
              <a:t>bashrc</a:t>
            </a:r>
            <a:r>
              <a:rPr lang="en-US" sz="2400" dirty="0">
                <a:latin typeface="Century Gothic" panose="020B0502020202020204" pitchFamily="34" charset="0"/>
              </a:rPr>
              <a:t> and .</a:t>
            </a:r>
            <a:r>
              <a:rPr lang="en-US" sz="2400" dirty="0" err="1">
                <a:latin typeface="Century Gothic" panose="020B0502020202020204" pitchFamily="34" charset="0"/>
              </a:rPr>
              <a:t>bashrc_profile</a:t>
            </a: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09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551122" y="140407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5 –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2224705" y="1209517"/>
            <a:ext cx="85715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Process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Shell and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init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ps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Displaying Process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The Process Creation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Inherited Process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When You Can’t Use a Separate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Process States and Zombies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Signal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Running Jobs in Background (&amp;: No Logging Out,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nohup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: Log Out Safely)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Job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at and batch: Execute Later</a:t>
            </a:r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B6A2AC-9733-43EA-AAF2-09D79620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          How ‘</a:t>
            </a:r>
            <a:r>
              <a:rPr lang="en-US" b="1" dirty="0">
                <a:latin typeface="Bahnschrift Condensed" panose="020B0502040204020203" pitchFamily="34" charset="0"/>
              </a:rPr>
              <a:t>cd</a:t>
            </a:r>
            <a:r>
              <a:rPr lang="en-US" b="1" dirty="0">
                <a:latin typeface="Century Gothic" panose="020B0502020202020204" pitchFamily="34" charset="0"/>
              </a:rPr>
              <a:t>’ </a:t>
            </a:r>
            <a:r>
              <a:rPr lang="en-US" dirty="0">
                <a:latin typeface="Century Gothic" panose="020B0502020202020204" pitchFamily="34" charset="0"/>
              </a:rPr>
              <a:t>works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3D63DC-AA54-4580-B7E3-072428007EB6}"/>
              </a:ext>
            </a:extLst>
          </p:cNvPr>
          <p:cNvSpPr/>
          <p:nvPr/>
        </p:nvSpPr>
        <p:spPr>
          <a:xfrm>
            <a:off x="330200" y="1593888"/>
            <a:ext cx="11747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Unlike </a:t>
            </a:r>
            <a:r>
              <a:rPr lang="en-US" sz="2400" b="1" dirty="0" err="1">
                <a:latin typeface="Century Gothic" panose="020B0502020202020204" pitchFamily="34" charset="0"/>
              </a:rPr>
              <a:t>pwd</a:t>
            </a:r>
            <a:r>
              <a:rPr lang="en-US" sz="2400" b="1" dirty="0">
                <a:latin typeface="Century Gothic" panose="020B0502020202020204" pitchFamily="34" charset="0"/>
              </a:rPr>
              <a:t> </a:t>
            </a:r>
            <a:r>
              <a:rPr lang="en-US" sz="2400" dirty="0">
                <a:latin typeface="Century Gothic" panose="020B0502020202020204" pitchFamily="34" charset="0"/>
              </a:rPr>
              <a:t>and </a:t>
            </a:r>
            <a:r>
              <a:rPr lang="en-US" sz="2400" b="1" dirty="0">
                <a:latin typeface="Century Gothic" panose="020B0502020202020204" pitchFamily="34" charset="0"/>
              </a:rPr>
              <a:t>echo</a:t>
            </a:r>
            <a:r>
              <a:rPr lang="en-US" sz="2400" dirty="0">
                <a:latin typeface="Century Gothic" panose="020B0502020202020204" pitchFamily="34" charset="0"/>
              </a:rPr>
              <a:t>, which exist both as external and internal commands of the shell, there’s no disk file called </a:t>
            </a:r>
            <a:r>
              <a:rPr lang="en-US" sz="2400" b="1" dirty="0">
                <a:latin typeface="Century Gothic" panose="020B0502020202020204" pitchFamily="34" charset="0"/>
              </a:rPr>
              <a:t>cd</a:t>
            </a:r>
            <a:r>
              <a:rPr lang="en-US" sz="2400" dirty="0">
                <a:latin typeface="Century Gothic" panose="020B0502020202020204" pitchFamily="34" charset="0"/>
              </a:rPr>
              <a:t>. In fact, you can’t create a program to change a directory. Because the current directory is a process attribute that is inherited by the child.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Example: You can try changing a directory both using () 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F01C2-D33A-4544-8DE7-89081AE7A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06" y="3904355"/>
            <a:ext cx="11407987" cy="25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DE66E8-86F0-49F1-A31A-F857564B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79019"/>
            <a:ext cx="12192001" cy="1498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6050B7-D13B-4319-B319-A1B1C55D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Separate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22CD2-82C5-468F-8272-4989F1826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772" y="1476375"/>
            <a:ext cx="11772216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There are other times when you cannot use a process to do a job: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sz="1100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Running the command in () runs the command in a sub-shell; the exit terminates the sub-shell, not the command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750C4D-D265-4A71-8667-4DF87CA735B8}"/>
              </a:ext>
            </a:extLst>
          </p:cNvPr>
          <p:cNvSpPr/>
          <p:nvPr/>
        </p:nvSpPr>
        <p:spPr>
          <a:xfrm rot="10800000">
            <a:off x="3601929" y="2683634"/>
            <a:ext cx="1549553" cy="41579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9ECAAD4-AEF8-4730-8F41-5735B6CBC2A9}"/>
              </a:ext>
            </a:extLst>
          </p:cNvPr>
          <p:cNvSpPr/>
          <p:nvPr/>
        </p:nvSpPr>
        <p:spPr>
          <a:xfrm rot="16200000">
            <a:off x="10451258" y="2613384"/>
            <a:ext cx="1074105" cy="4541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CC0C9-F180-4F03-9D89-2D00E393D165}"/>
              </a:ext>
            </a:extLst>
          </p:cNvPr>
          <p:cNvSpPr txBox="1"/>
          <p:nvPr/>
        </p:nvSpPr>
        <p:spPr>
          <a:xfrm>
            <a:off x="8170059" y="5760000"/>
            <a:ext cx="43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With {}, exit terminates parent shell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28007-CDA5-4E97-8BF7-5EFD3678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251942"/>
            <a:ext cx="12192001" cy="67173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935ACD6-0482-48C0-80EB-E43506964143}"/>
              </a:ext>
            </a:extLst>
          </p:cNvPr>
          <p:cNvSpPr/>
          <p:nvPr/>
        </p:nvSpPr>
        <p:spPr>
          <a:xfrm rot="16200000">
            <a:off x="9433722" y="4956284"/>
            <a:ext cx="1074105" cy="4541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3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E378-5C32-462E-88D0-E521BDAE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Process States and Zombies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8B689-9DBB-4C09-829B-1370F6D81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At any instant, processes are in some state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Running (O)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Sleeping (S)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Runnable (R) – in queue to run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Suspended (T) – performed by user, usually with &lt;CTRL Z&gt;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Zombie (Z) – parent didn’t wait for death of child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When a process dies, parent receives child’s exit status from process table and frees process table entry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When parent does not wait (child still alive), process turns into zombie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Zombie’s cannot be killed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Zombie’s reserve slot in process table</a:t>
            </a:r>
          </a:p>
          <a:p>
            <a:r>
              <a:rPr lang="en-US" dirty="0">
                <a:latin typeface="Century Gothic" panose="020B0502020202020204" pitchFamily="34" charset="0"/>
              </a:rPr>
              <a:t>If parent dies before child, child becomes an orphan</a:t>
            </a:r>
          </a:p>
          <a:p>
            <a:r>
              <a:rPr lang="en-US" dirty="0">
                <a:latin typeface="Century Gothic" panose="020B0502020202020204" pitchFamily="34" charset="0"/>
              </a:rPr>
              <a:t>Kernel makes </a:t>
            </a:r>
            <a:r>
              <a:rPr lang="en-US" dirty="0" err="1">
                <a:latin typeface="Century Gothic" panose="020B0502020202020204" pitchFamily="34" charset="0"/>
              </a:rPr>
              <a:t>init</a:t>
            </a:r>
            <a:r>
              <a:rPr lang="en-US" dirty="0">
                <a:latin typeface="Century Gothic" panose="020B0502020202020204" pitchFamily="34" charset="0"/>
              </a:rPr>
              <a:t> the parent of all orphans</a:t>
            </a:r>
          </a:p>
          <a:p>
            <a:r>
              <a:rPr lang="en-US" dirty="0">
                <a:latin typeface="Century Gothic" panose="020B0502020202020204" pitchFamily="34" charset="0"/>
              </a:rPr>
              <a:t>When adopted child dies, </a:t>
            </a:r>
            <a:r>
              <a:rPr lang="en-US" dirty="0" err="1">
                <a:latin typeface="Century Gothic" panose="020B0502020202020204" pitchFamily="34" charset="0"/>
              </a:rPr>
              <a:t>init</a:t>
            </a:r>
            <a:r>
              <a:rPr lang="en-US" dirty="0">
                <a:latin typeface="Century Gothic" panose="020B0502020202020204" pitchFamily="34" charset="0"/>
              </a:rPr>
              <a:t> waits for its death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332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D039A6-E519-4600-9FFB-16D1C055E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507"/>
          <a:stretch/>
        </p:blipFill>
        <p:spPr>
          <a:xfrm>
            <a:off x="0" y="4400078"/>
            <a:ext cx="11353799" cy="1686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F8C71-BB18-4B20-B2D8-5DC44A96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‘</a:t>
            </a:r>
            <a:r>
              <a:rPr lang="en-US" b="1" dirty="0" err="1">
                <a:latin typeface="Bahnschrift Condensed" panose="020B0502040204020203" pitchFamily="34" charset="0"/>
              </a:rPr>
              <a:t>ps</a:t>
            </a:r>
            <a:r>
              <a:rPr lang="en-US" dirty="0"/>
              <a:t>’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5B746C-BC7C-4438-A8F6-7CEB82ABD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–u</a:t>
            </a:r>
            <a:r>
              <a:rPr lang="en-US" dirty="0">
                <a:latin typeface="Century Gothic" panose="020B0502020202020204" pitchFamily="34" charset="0"/>
              </a:rPr>
              <a:t>’ to show STATE: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eLf</a:t>
            </a:r>
            <a:r>
              <a:rPr lang="en-US" dirty="0">
                <a:latin typeface="Century Gothic" panose="020B0502020202020204" pitchFamily="34" charset="0"/>
              </a:rPr>
              <a:t>’ to get information about threads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1A65D9B-DA22-4BE4-9A2D-0931EA06D97E}"/>
              </a:ext>
            </a:extLst>
          </p:cNvPr>
          <p:cNvSpPr/>
          <p:nvPr/>
        </p:nvSpPr>
        <p:spPr>
          <a:xfrm rot="10800000">
            <a:off x="3031566" y="6098612"/>
            <a:ext cx="355904" cy="4451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24096-B2EA-4CBA-8F99-9DFE0E854DF7}"/>
              </a:ext>
            </a:extLst>
          </p:cNvPr>
          <p:cNvSpPr txBox="1"/>
          <p:nvPr/>
        </p:nvSpPr>
        <p:spPr>
          <a:xfrm>
            <a:off x="4323681" y="6176963"/>
            <a:ext cx="1924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thread count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3B5BC6-FE60-47DB-8799-0DF74AEA48CA}"/>
              </a:ext>
            </a:extLst>
          </p:cNvPr>
          <p:cNvSpPr txBox="1"/>
          <p:nvPr/>
        </p:nvSpPr>
        <p:spPr>
          <a:xfrm>
            <a:off x="158788" y="6041861"/>
            <a:ext cx="282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Century Gothic" panose="020B0502020202020204" pitchFamily="34" charset="0"/>
              </a:rPr>
              <a:t>LWP (light weight process (threads)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A9BC1E-5495-4564-A932-006C9DCB8E6E}"/>
              </a:ext>
            </a:extLst>
          </p:cNvPr>
          <p:cNvSpPr txBox="1"/>
          <p:nvPr/>
        </p:nvSpPr>
        <p:spPr>
          <a:xfrm>
            <a:off x="158788" y="1805123"/>
            <a:ext cx="49212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D =uninterruptible sleep (usually I/O)</a:t>
            </a:r>
          </a:p>
          <a:p>
            <a:r>
              <a:rPr lang="en-US" dirty="0">
                <a:latin typeface="Century Gothic" panose="020B0502020202020204" pitchFamily="34" charset="0"/>
              </a:rPr>
              <a:t>R =running or runnable</a:t>
            </a:r>
          </a:p>
          <a:p>
            <a:r>
              <a:rPr lang="en-US" dirty="0">
                <a:latin typeface="Century Gothic" panose="020B0502020202020204" pitchFamily="34" charset="0"/>
              </a:rPr>
              <a:t>S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=uninterruptible sleep (waiting for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     event to complete</a:t>
            </a:r>
          </a:p>
          <a:p>
            <a:r>
              <a:rPr lang="en-US" dirty="0">
                <a:latin typeface="Century Gothic" panose="020B0502020202020204" pitchFamily="34" charset="0"/>
              </a:rPr>
              <a:t>T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 =stopped by job control signal</a:t>
            </a:r>
          </a:p>
          <a:p>
            <a:r>
              <a:rPr lang="en-US" dirty="0">
                <a:latin typeface="Century Gothic" panose="020B0502020202020204" pitchFamily="34" charset="0"/>
              </a:rPr>
              <a:t>t  =stopped by debugger during tracing</a:t>
            </a:r>
          </a:p>
          <a:p>
            <a:r>
              <a:rPr lang="en-US" dirty="0">
                <a:latin typeface="Century Gothic" panose="020B0502020202020204" pitchFamily="34" charset="0"/>
              </a:rPr>
              <a:t>Z =defunct “zombie”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63B9-B9F1-4B4C-9CA3-9022ED24E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962"/>
          <a:stretch/>
        </p:blipFill>
        <p:spPr>
          <a:xfrm>
            <a:off x="4762501" y="1104156"/>
            <a:ext cx="7429500" cy="2809131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8735843A-5C3C-4DD5-BC07-F3EE0AB9E98C}"/>
              </a:ext>
            </a:extLst>
          </p:cNvPr>
          <p:cNvSpPr/>
          <p:nvPr/>
        </p:nvSpPr>
        <p:spPr>
          <a:xfrm rot="10800000">
            <a:off x="9502871" y="3639694"/>
            <a:ext cx="355904" cy="6458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DA01397-1F39-4C17-9FB6-68C71FA109A2}"/>
              </a:ext>
            </a:extLst>
          </p:cNvPr>
          <p:cNvSpPr/>
          <p:nvPr/>
        </p:nvSpPr>
        <p:spPr>
          <a:xfrm rot="10800000">
            <a:off x="3986410" y="6076393"/>
            <a:ext cx="355904" cy="4451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9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6995-A6C0-421C-991F-5C563C12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Killing 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B34E0-DAD4-4BD2-9CB8-B1EABA211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PID #</a:t>
            </a:r>
            <a:r>
              <a:rPr lang="en-US" dirty="0">
                <a:latin typeface="Century Gothic" panose="020B0502020202020204" pitchFamily="34" charset="0"/>
              </a:rPr>
              <a:t>’ – manually ending a process requires the ‘kill’ command followed by the process ID number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‘kill’ command sends a signal to terminate a process</a:t>
            </a:r>
          </a:p>
          <a:p>
            <a:pPr lvl="1"/>
            <a:r>
              <a:rPr lang="en-US" u="sng" dirty="0">
                <a:latin typeface="Century Gothic" panose="020B0502020202020204" pitchFamily="34" charset="0"/>
              </a:rPr>
              <a:t>Can terminate one or more processes</a:t>
            </a:r>
            <a:r>
              <a:rPr lang="en-US" dirty="0">
                <a:latin typeface="Century Gothic" panose="020B0502020202020204" pitchFamily="34" charset="0"/>
              </a:rPr>
              <a:t> such as: ‘kill PID1, PID2, …’</a:t>
            </a:r>
          </a:p>
          <a:p>
            <a:endParaRPr lang="en-US">
              <a:latin typeface="Century Gothic" panose="020B0502020202020204" pitchFamily="34" charset="0"/>
            </a:endParaRPr>
          </a:p>
          <a:p>
            <a:r>
              <a:rPr lang="en-US">
                <a:latin typeface="Century Gothic" panose="020B0502020202020204" pitchFamily="34" charset="0"/>
              </a:rPr>
              <a:t>Some </a:t>
            </a:r>
            <a:r>
              <a:rPr lang="en-US" dirty="0">
                <a:latin typeface="Century Gothic" panose="020B0502020202020204" pitchFamily="34" charset="0"/>
              </a:rPr>
              <a:t>programs may (and do) ignore the above so you can use the following to override: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–s KILL PID#</a:t>
            </a:r>
            <a:r>
              <a:rPr lang="en-US" dirty="0">
                <a:latin typeface="Century Gothic" panose="020B0502020202020204" pitchFamily="34" charset="0"/>
              </a:rPr>
              <a:t>’ (preferred) or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-9 PID#</a:t>
            </a:r>
            <a:r>
              <a:rPr lang="en-US" dirty="0">
                <a:latin typeface="Century Gothic" panose="020B0502020202020204" pitchFamily="34" charset="0"/>
              </a:rPr>
              <a:t>’ (more common but not </a:t>
            </a:r>
            <a:r>
              <a:rPr lang="en-US">
                <a:latin typeface="Century Gothic" panose="020B0502020202020204" pitchFamily="34" charset="0"/>
              </a:rPr>
              <a:t>preferred)</a:t>
            </a:r>
            <a:br>
              <a:rPr lang="en-US">
                <a:latin typeface="Century Gothic" panose="020B0502020202020204" pitchFamily="34" charset="0"/>
              </a:rPr>
            </a:b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To kill a login shell requires: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-9 $$</a:t>
            </a:r>
            <a:r>
              <a:rPr lang="en-US" dirty="0">
                <a:latin typeface="Century Gothic" panose="020B0502020202020204" pitchFamily="34" charset="0"/>
              </a:rPr>
              <a:t>’ or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–s KILL 0</a:t>
            </a:r>
            <a:r>
              <a:rPr lang="en-US" dirty="0">
                <a:latin typeface="Century Gothic" panose="020B0502020202020204" pitchFamily="34" charset="0"/>
              </a:rPr>
              <a:t>’ which kills all processes including the login shell</a:t>
            </a:r>
          </a:p>
        </p:txBody>
      </p:sp>
    </p:spTree>
    <p:extLst>
      <p:ext uri="{BB962C8B-B14F-4D97-AF65-F5344CB8AC3E}">
        <p14:creationId xmlns:p14="http://schemas.microsoft.com/office/powerpoint/2010/main" val="3219083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6309-F2F0-4809-8DAF-C4E4403F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                         List of Commonly Used Signals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2D2DF-4757-47E9-9DD4-D03EBB13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517513"/>
            <a:ext cx="8557624" cy="49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08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2175-FD4E-457C-BE05-024C3EDB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in </a:t>
            </a:r>
            <a:r>
              <a:rPr lang="en-US" dirty="0">
                <a:latin typeface="Century Gothic" panose="020B050202020202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60CE-0BBA-4570-AD01-E3B9D23FB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&amp;</a:t>
            </a:r>
            <a:r>
              <a:rPr lang="en-US" dirty="0">
                <a:latin typeface="Century Gothic" panose="020B0502020202020204" pitchFamily="34" charset="0"/>
              </a:rPr>
              <a:t>’ at the end of a program will have it run in the background which means the ‘$’ will return to accept more commands</a:t>
            </a: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&amp;</a:t>
            </a:r>
            <a:r>
              <a:rPr lang="en-US" dirty="0">
                <a:latin typeface="Century Gothic" panose="020B0502020202020204" pitchFamily="34" charset="0"/>
              </a:rPr>
              <a:t> requires No Logging Out. It will run as long as the user stay logged in.  </a:t>
            </a:r>
          </a:p>
          <a:p>
            <a:r>
              <a:rPr lang="en-US" dirty="0">
                <a:latin typeface="Century Gothic" panose="020B0502020202020204" pitchFamily="34" charset="0"/>
              </a:rPr>
              <a:t>Once a program is placed into the background, the PID number will be displayed</a:t>
            </a:r>
          </a:p>
          <a:p>
            <a:r>
              <a:rPr lang="en-US" dirty="0">
                <a:latin typeface="Century Gothic" panose="020B0502020202020204" pitchFamily="34" charset="0"/>
              </a:rPr>
              <a:t>Note, as seen in the previous slide, this does NOT mean that all processes associated with the program will be terminated if you kill that PID number</a:t>
            </a:r>
          </a:p>
          <a:p>
            <a:r>
              <a:rPr lang="en-US" dirty="0">
                <a:latin typeface="Century Gothic" panose="020B0502020202020204" pitchFamily="34" charset="0"/>
              </a:rPr>
              <a:t>You need to run ‘</a:t>
            </a:r>
            <a:r>
              <a:rPr lang="en-US" b="1" dirty="0" err="1">
                <a:latin typeface="Century Gothic" panose="020B0502020202020204" pitchFamily="34" charset="0"/>
              </a:rPr>
              <a:t>ps</a:t>
            </a:r>
            <a:r>
              <a:rPr lang="en-US" b="1" dirty="0">
                <a:latin typeface="Century Gothic" panose="020B0502020202020204" pitchFamily="34" charset="0"/>
              </a:rPr>
              <a:t> –u</a:t>
            </a:r>
            <a:r>
              <a:rPr lang="en-US" dirty="0">
                <a:latin typeface="Century Gothic" panose="020B0502020202020204" pitchFamily="34" charset="0"/>
              </a:rPr>
              <a:t>’ to identify all processes associated with the program and terminate them as well</a:t>
            </a:r>
          </a:p>
          <a:p>
            <a:r>
              <a:rPr lang="en-US" dirty="0">
                <a:latin typeface="Century Gothic" panose="020B0502020202020204" pitchFamily="34" charset="0"/>
              </a:rPr>
              <a:t>You can kill the last background process using </a:t>
            </a:r>
            <a:r>
              <a:rPr lang="en-US" b="1" dirty="0">
                <a:latin typeface="Century Gothic" panose="020B0502020202020204" pitchFamily="34" charset="0"/>
              </a:rPr>
              <a:t>kill $!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403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DD61D-A5C7-4E46-9199-6F0C3D1B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                Run in Background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E5D8-5FCE-4B87-8577-BA2B2287A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Processes running in the background will be terminated once the user logs out of the system</a:t>
            </a:r>
          </a:p>
          <a:p>
            <a:r>
              <a:rPr lang="en-US" dirty="0">
                <a:latin typeface="Century Gothic" panose="020B0502020202020204" pitchFamily="34" charset="0"/>
              </a:rPr>
              <a:t>To ensure processes keep running requires 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nohup</a:t>
            </a:r>
            <a:r>
              <a:rPr lang="en-US" dirty="0">
                <a:latin typeface="Century Gothic" panose="020B0502020202020204" pitchFamily="34" charset="0"/>
              </a:rPr>
              <a:t>’ (</a:t>
            </a:r>
            <a:r>
              <a:rPr lang="en-US" b="1" dirty="0">
                <a:latin typeface="Century Gothic" panose="020B0502020202020204" pitchFamily="34" charset="0"/>
              </a:rPr>
              <a:t>no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h</a:t>
            </a:r>
            <a:r>
              <a:rPr lang="en-US" dirty="0" err="1">
                <a:latin typeface="Century Gothic" panose="020B0502020202020204" pitchFamily="34" charset="0"/>
              </a:rPr>
              <a:t>ang</a:t>
            </a:r>
            <a:r>
              <a:rPr lang="en-US" b="1" dirty="0" err="1">
                <a:latin typeface="Century Gothic" panose="020B0502020202020204" pitchFamily="34" charset="0"/>
              </a:rPr>
              <a:t>up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lvl="1"/>
            <a:r>
              <a:rPr lang="en-US" u="sng" dirty="0">
                <a:latin typeface="Century Gothic" panose="020B0502020202020204" pitchFamily="34" charset="0"/>
              </a:rPr>
              <a:t>Required for non-bash shells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Bash shell does not require this</a:t>
            </a:r>
          </a:p>
          <a:p>
            <a:r>
              <a:rPr lang="en-US" dirty="0">
                <a:latin typeface="Century Gothic" panose="020B0502020202020204" pitchFamily="34" charset="0"/>
              </a:rPr>
              <a:t>Unlike the &amp;, which needs to be affixed only to the end of the command line, </a:t>
            </a:r>
            <a:r>
              <a:rPr lang="en-US" b="1" dirty="0" err="1">
                <a:latin typeface="Century Gothic" panose="020B0502020202020204" pitchFamily="34" charset="0"/>
              </a:rPr>
              <a:t>nohup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needs to be used with each command in a pipeline.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Example: 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20819A-F64D-4EF8-B829-55960758F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199164"/>
              </p:ext>
            </p:extLst>
          </p:nvPr>
        </p:nvGraphicFramePr>
        <p:xfrm>
          <a:off x="1816100" y="4745565"/>
          <a:ext cx="8407400" cy="49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7400">
                  <a:extLst>
                    <a:ext uri="{9D8B030D-6E8A-4147-A177-3AD203B41FA5}">
                      <a16:colId xmlns:a16="http://schemas.microsoft.com/office/drawing/2014/main" val="434774716"/>
                    </a:ext>
                  </a:extLst>
                </a:gridCol>
              </a:tblGrid>
              <a:tr h="499535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latin typeface="Century Gothic" panose="020B0502020202020204" pitchFamily="34" charset="0"/>
                        </a:rPr>
                        <a:t>nohup</a:t>
                      </a:r>
                      <a:r>
                        <a:rPr lang="en-US" sz="2400" b="1" dirty="0">
                          <a:latin typeface="Century Gothic" panose="020B0502020202020204" pitchFamily="34" charset="0"/>
                        </a:rPr>
                        <a:t> grep ‘director’ </a:t>
                      </a:r>
                      <a:r>
                        <a:rPr lang="en-US" sz="2400" b="1" dirty="0" err="1">
                          <a:latin typeface="Century Gothic" panose="020B0502020202020204" pitchFamily="34" charset="0"/>
                        </a:rPr>
                        <a:t>emp.lst</a:t>
                      </a:r>
                      <a:r>
                        <a:rPr lang="en-US" sz="2400" b="1" dirty="0">
                          <a:latin typeface="Century Gothic" panose="020B0502020202020204" pitchFamily="34" charset="0"/>
                        </a:rPr>
                        <a:t> &amp; | </a:t>
                      </a:r>
                      <a:r>
                        <a:rPr lang="en-US" sz="2400" b="1" dirty="0" err="1">
                          <a:latin typeface="Century Gothic" panose="020B0502020202020204" pitchFamily="34" charset="0"/>
                        </a:rPr>
                        <a:t>nohup</a:t>
                      </a:r>
                      <a:r>
                        <a:rPr lang="en-US" sz="2400" b="1" dirty="0">
                          <a:latin typeface="Century Gothic" panose="020B0502020202020204" pitchFamily="34" charset="0"/>
                        </a:rPr>
                        <a:t> sort &amp;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830401"/>
                  </a:ext>
                </a:extLst>
              </a:tr>
            </a:tbl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0FF86BD0-AF08-4BA4-875C-04EFC9417B00}"/>
              </a:ext>
            </a:extLst>
          </p:cNvPr>
          <p:cNvSpPr/>
          <p:nvPr/>
        </p:nvSpPr>
        <p:spPr>
          <a:xfrm rot="10800000">
            <a:off x="6200871" y="5115971"/>
            <a:ext cx="355904" cy="6458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FD976E6-435F-48F5-901A-3387A684B4A6}"/>
              </a:ext>
            </a:extLst>
          </p:cNvPr>
          <p:cNvSpPr/>
          <p:nvPr/>
        </p:nvSpPr>
        <p:spPr>
          <a:xfrm rot="10800000">
            <a:off x="8412306" y="5130778"/>
            <a:ext cx="355904" cy="64586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53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63214-CF64-48C2-9A6A-FDE969AF3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99"/>
          <a:stretch/>
        </p:blipFill>
        <p:spPr>
          <a:xfrm>
            <a:off x="1" y="2749667"/>
            <a:ext cx="12192000" cy="3021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667D0-A668-4FA7-9D10-F4147A949027}"/>
              </a:ext>
            </a:extLst>
          </p:cNvPr>
          <p:cNvSpPr txBox="1"/>
          <p:nvPr/>
        </p:nvSpPr>
        <p:spPr>
          <a:xfrm>
            <a:off x="188647" y="1407850"/>
            <a:ext cx="11418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After running ‘</a:t>
            </a:r>
            <a:r>
              <a:rPr lang="en-US" sz="20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search.sh &amp;</a:t>
            </a:r>
            <a:r>
              <a:rPr lang="en-US" sz="2000" dirty="0">
                <a:latin typeface="Century Gothic" panose="020B0502020202020204" pitchFamily="34" charset="0"/>
              </a:rPr>
              <a:t>’ , I ran ‘</a:t>
            </a:r>
            <a:r>
              <a:rPr lang="en-US" sz="2000" dirty="0" err="1">
                <a:latin typeface="Century Gothic" panose="020B0502020202020204" pitchFamily="34" charset="0"/>
              </a:rPr>
              <a:t>ps</a:t>
            </a:r>
            <a:r>
              <a:rPr lang="en-US" sz="2000" dirty="0">
                <a:latin typeface="Century Gothic" panose="020B0502020202020204" pitchFamily="34" charset="0"/>
              </a:rPr>
              <a:t> –u’ to verify the background process was running and exiting the shell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I logged back in and ran ‘</a:t>
            </a:r>
            <a:r>
              <a:rPr lang="en-US" sz="2000" dirty="0" err="1">
                <a:latin typeface="Century Gothic" panose="020B0502020202020204" pitchFamily="34" charset="0"/>
              </a:rPr>
              <a:t>ps</a:t>
            </a:r>
            <a:r>
              <a:rPr lang="en-US" sz="2000" dirty="0">
                <a:latin typeface="Century Gothic" panose="020B0502020202020204" pitchFamily="34" charset="0"/>
              </a:rPr>
              <a:t> –u’ again which showed no background processes running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Running ‘</a:t>
            </a:r>
            <a:r>
              <a:rPr lang="en-US" sz="2000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sz="20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–au bnigatu</a:t>
            </a:r>
            <a:r>
              <a:rPr lang="en-US" sz="2000" dirty="0">
                <a:latin typeface="Century Gothic" panose="020B0502020202020204" pitchFamily="34" charset="0"/>
              </a:rPr>
              <a:t>’ showed the background processes still running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1452070-CDEC-4670-8C92-A6F9261C94FA}"/>
              </a:ext>
            </a:extLst>
          </p:cNvPr>
          <p:cNvSpPr/>
          <p:nvPr/>
        </p:nvSpPr>
        <p:spPr>
          <a:xfrm rot="10800000">
            <a:off x="4678620" y="3424949"/>
            <a:ext cx="700857" cy="366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526BD11-BAB6-473B-89CA-2FE8072C6A69}"/>
              </a:ext>
            </a:extLst>
          </p:cNvPr>
          <p:cNvSpPr/>
          <p:nvPr/>
        </p:nvSpPr>
        <p:spPr>
          <a:xfrm rot="10800000">
            <a:off x="5816449" y="2699341"/>
            <a:ext cx="700857" cy="366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A8C74C-9D78-479D-A9AE-DFFBEE36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Run in Background (continued)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F527739-A43A-49D9-AC1C-D03AF1D63E5B}"/>
              </a:ext>
            </a:extLst>
          </p:cNvPr>
          <p:cNvSpPr/>
          <p:nvPr/>
        </p:nvSpPr>
        <p:spPr>
          <a:xfrm rot="16200000">
            <a:off x="-179701" y="3291998"/>
            <a:ext cx="700857" cy="36685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1BC85-CE7F-4824-8867-936FC99283D3}"/>
              </a:ext>
            </a:extLst>
          </p:cNvPr>
          <p:cNvSpPr txBox="1"/>
          <p:nvPr/>
        </p:nvSpPr>
        <p:spPr>
          <a:xfrm>
            <a:off x="183427" y="5771478"/>
            <a:ext cx="11884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Notice the blue arrow – it points to the job number and next to it is the process ID number</a:t>
            </a:r>
          </a:p>
        </p:txBody>
      </p:sp>
    </p:spTree>
    <p:extLst>
      <p:ext uri="{BB962C8B-B14F-4D97-AF65-F5344CB8AC3E}">
        <p14:creationId xmlns:p14="http://schemas.microsoft.com/office/powerpoint/2010/main" val="4292505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7B1B-A07F-4E74-B54C-D18286186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9584-927D-4D71-8C4B-851479661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Every process belongs to a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process group</a:t>
            </a:r>
          </a:p>
          <a:p>
            <a:r>
              <a:rPr lang="en-US" dirty="0">
                <a:latin typeface="Century Gothic" panose="020B0502020202020204" pitchFamily="34" charset="0"/>
              </a:rPr>
              <a:t>Each process in the group has the same process group-ID (PGID)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C, Korn, and Bash shells support job control where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every job has a separate PGID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Allows manipulation of process groups separately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A signal sent to a process group affects all processes in the group </a:t>
            </a:r>
          </a:p>
        </p:txBody>
      </p:sp>
    </p:spTree>
    <p:extLst>
      <p:ext uri="{BB962C8B-B14F-4D97-AF65-F5344CB8AC3E}">
        <p14:creationId xmlns:p14="http://schemas.microsoft.com/office/powerpoint/2010/main" val="179702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0A9A09-33C6-4920-B250-B6CC72D2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Chapter 7 - 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***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b="1" dirty="0">
                <a:latin typeface="Century Gothic" panose="020B0502020202020204" pitchFamily="34" charset="0"/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748389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9EED36-E05D-46EC-853B-757A488D0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66"/>
          <a:stretch/>
        </p:blipFill>
        <p:spPr>
          <a:xfrm>
            <a:off x="257905" y="2816097"/>
            <a:ext cx="11641995" cy="2885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82E24-FF6C-4500-A062-EB3200AC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My ‘</a:t>
            </a:r>
            <a:r>
              <a:rPr lang="en-US" b="1" dirty="0" err="1">
                <a:latin typeface="Bahnschrift Condensed" panose="020B0502040204020203" pitchFamily="34" charset="0"/>
              </a:rPr>
              <a:t>ps</a:t>
            </a:r>
            <a:r>
              <a:rPr lang="en-US" dirty="0">
                <a:latin typeface="Century Gothic" panose="020B0502020202020204" pitchFamily="34" charset="0"/>
              </a:rPr>
              <a:t>’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EC6DD-DC1E-4DCD-A42F-EDC111886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You can customize what fields you want to see with ‘</a:t>
            </a:r>
            <a:r>
              <a:rPr lang="en-US" b="1" dirty="0" err="1">
                <a:latin typeface="Century Gothic" panose="020B0502020202020204" pitchFamily="34" charset="0"/>
              </a:rPr>
              <a:t>ps</a:t>
            </a:r>
            <a:r>
              <a:rPr lang="en-US" dirty="0">
                <a:latin typeface="Century Gothic" panose="020B0502020202020204" pitchFamily="34" charset="0"/>
              </a:rPr>
              <a:t>’ using the ‘</a:t>
            </a:r>
            <a:r>
              <a:rPr lang="en-US" b="1" dirty="0">
                <a:latin typeface="Century Gothic" panose="020B0502020202020204" pitchFamily="34" charset="0"/>
              </a:rPr>
              <a:t>o</a:t>
            </a:r>
            <a:r>
              <a:rPr lang="en-US" dirty="0">
                <a:latin typeface="Century Gothic" panose="020B0502020202020204" pitchFamily="34" charset="0"/>
              </a:rPr>
              <a:t>’ option; here is mine: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o pid,ppid,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pgid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,%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cpu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,%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mem,stat,gid,command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3A283C8-2A1F-48DF-9851-1979B48A0E53}"/>
              </a:ext>
            </a:extLst>
          </p:cNvPr>
          <p:cNvSpPr/>
          <p:nvPr/>
        </p:nvSpPr>
        <p:spPr>
          <a:xfrm rot="16200000">
            <a:off x="1373474" y="5405219"/>
            <a:ext cx="700857" cy="3668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410A1-4501-419D-BCC6-E06749B0E287}"/>
              </a:ext>
            </a:extLst>
          </p:cNvPr>
          <p:cNvSpPr txBox="1"/>
          <p:nvPr/>
        </p:nvSpPr>
        <p:spPr>
          <a:xfrm>
            <a:off x="1739811" y="5772864"/>
            <a:ext cx="531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Notice these three have the same PGID</a:t>
            </a:r>
          </a:p>
        </p:txBody>
      </p:sp>
    </p:spTree>
    <p:extLst>
      <p:ext uri="{BB962C8B-B14F-4D97-AF65-F5344CB8AC3E}">
        <p14:creationId xmlns:p14="http://schemas.microsoft.com/office/powerpoint/2010/main" val="2627415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91B0-3934-4F1D-99DE-42D6CE08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fg</a:t>
            </a:r>
            <a:r>
              <a:rPr lang="en-US" dirty="0"/>
              <a:t>’ and ‘</a:t>
            </a:r>
            <a:r>
              <a:rPr lang="en-US" dirty="0" err="1"/>
              <a:t>bg</a:t>
            </a:r>
            <a:r>
              <a:rPr lang="en-US" dirty="0"/>
              <a:t>’ Commands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CBBAEB2-A6F7-44FC-8A2A-BCC0511A7DB8}"/>
              </a:ext>
            </a:extLst>
          </p:cNvPr>
          <p:cNvSpPr/>
          <p:nvPr/>
        </p:nvSpPr>
        <p:spPr>
          <a:xfrm rot="5400000">
            <a:off x="-22817" y="780694"/>
            <a:ext cx="700857" cy="36685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79FAE-7969-4821-A203-14548C68C4C6}"/>
              </a:ext>
            </a:extLst>
          </p:cNvPr>
          <p:cNvSpPr/>
          <p:nvPr/>
        </p:nvSpPr>
        <p:spPr>
          <a:xfrm>
            <a:off x="3467100" y="987796"/>
            <a:ext cx="735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bg</a:t>
            </a:r>
            <a:r>
              <a:rPr lang="en-US" dirty="0">
                <a:latin typeface="Century Gothic" panose="020B0502020202020204" pitchFamily="34" charset="0"/>
              </a:rPr>
              <a:t> : put the recently suspended process in the background</a:t>
            </a:r>
          </a:p>
          <a:p>
            <a:r>
              <a:rPr lang="en-US" b="1" dirty="0" err="1">
                <a:latin typeface="Century Gothic" panose="020B0502020202020204" pitchFamily="34" charset="0"/>
              </a:rPr>
              <a:t>fg</a:t>
            </a:r>
            <a:r>
              <a:rPr lang="en-US" dirty="0">
                <a:latin typeface="Century Gothic" panose="020B0502020202020204" pitchFamily="34" charset="0"/>
              </a:rPr>
              <a:t> : put the recently suspended process in the foreground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D5025B-64CD-4126-B022-9C3504573B40}"/>
              </a:ext>
            </a:extLst>
          </p:cNvPr>
          <p:cNvSpPr/>
          <p:nvPr/>
        </p:nvSpPr>
        <p:spPr>
          <a:xfrm>
            <a:off x="387195" y="1629737"/>
            <a:ext cx="10161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Example: Let us try to check if unix.org domain is alive and collect that info to weblog file.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F2AF8F-4BFB-42C3-9AD0-E67A5F30B1CA}"/>
              </a:ext>
            </a:extLst>
          </p:cNvPr>
          <p:cNvGrpSpPr/>
          <p:nvPr/>
        </p:nvGrpSpPr>
        <p:grpSpPr>
          <a:xfrm>
            <a:off x="442326" y="1962509"/>
            <a:ext cx="11362479" cy="4530366"/>
            <a:chOff x="442326" y="1962509"/>
            <a:chExt cx="11362479" cy="453036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E0292F-E932-4E83-B8AD-F0AADA0E4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022"/>
            <a:stretch/>
          </p:blipFill>
          <p:spPr>
            <a:xfrm>
              <a:off x="442326" y="1999069"/>
              <a:ext cx="11362479" cy="4493806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306DEC2-C56E-4688-9FA9-4B3AC05CB3A9}"/>
                </a:ext>
              </a:extLst>
            </p:cNvPr>
            <p:cNvSpPr/>
            <p:nvPr/>
          </p:nvSpPr>
          <p:spPr>
            <a:xfrm rot="10800000">
              <a:off x="2922974" y="3225586"/>
              <a:ext cx="700857" cy="36685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0C955CC2-939A-4DA7-8D86-2B49975DBF3F}"/>
                </a:ext>
              </a:extLst>
            </p:cNvPr>
            <p:cNvSpPr/>
            <p:nvPr/>
          </p:nvSpPr>
          <p:spPr>
            <a:xfrm>
              <a:off x="5818501" y="1962509"/>
              <a:ext cx="3450526" cy="36494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Running the as foreground job</a:t>
              </a:r>
            </a:p>
          </p:txBody>
        </p:sp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6F4FACB1-5545-4590-820A-D559800B2C0A}"/>
                </a:ext>
              </a:extLst>
            </p:cNvPr>
            <p:cNvSpPr/>
            <p:nvPr/>
          </p:nvSpPr>
          <p:spPr>
            <a:xfrm>
              <a:off x="5793101" y="2198283"/>
              <a:ext cx="5139169" cy="456430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After sometime press &lt;CTRL Z&gt; to suspend the job</a:t>
              </a:r>
            </a:p>
          </p:txBody>
        </p:sp>
        <p:sp>
          <p:nvSpPr>
            <p:cNvPr id="17" name="Arrow: Left 16">
              <a:extLst>
                <a:ext uri="{FF2B5EF4-FFF2-40B4-BE49-F238E27FC236}">
                  <a16:creationId xmlns:a16="http://schemas.microsoft.com/office/drawing/2014/main" id="{D83448AB-DCAB-4B2D-9987-0A87F4951066}"/>
                </a:ext>
              </a:extLst>
            </p:cNvPr>
            <p:cNvSpPr/>
            <p:nvPr/>
          </p:nvSpPr>
          <p:spPr>
            <a:xfrm>
              <a:off x="5793100" y="5384193"/>
              <a:ext cx="5139169" cy="421905"/>
            </a:xfrm>
            <a:prstGeom prst="lef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After sometime press &lt;CTRL C&gt; to terminate the job</a:t>
              </a:r>
            </a:p>
          </p:txBody>
        </p:sp>
        <p:sp>
          <p:nvSpPr>
            <p:cNvPr id="18" name="Arrow: Left 17">
              <a:extLst>
                <a:ext uri="{FF2B5EF4-FFF2-40B4-BE49-F238E27FC236}">
                  <a16:creationId xmlns:a16="http://schemas.microsoft.com/office/drawing/2014/main" id="{8837A35A-D45D-481E-9C46-C613BC71340B}"/>
                </a:ext>
              </a:extLst>
            </p:cNvPr>
            <p:cNvSpPr/>
            <p:nvPr/>
          </p:nvSpPr>
          <p:spPr>
            <a:xfrm>
              <a:off x="5818500" y="3537248"/>
              <a:ext cx="3450527" cy="51068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bg</a:t>
              </a:r>
              <a:r>
                <a:rPr lang="en-US" dirty="0"/>
                <a:t> restart the job as background</a:t>
              </a:r>
            </a:p>
          </p:txBody>
        </p:sp>
        <p:sp>
          <p:nvSpPr>
            <p:cNvPr id="19" name="Arrow: Left 18">
              <a:extLst>
                <a:ext uri="{FF2B5EF4-FFF2-40B4-BE49-F238E27FC236}">
                  <a16:creationId xmlns:a16="http://schemas.microsoft.com/office/drawing/2014/main" id="{140EECB1-980A-447C-A166-F0D9D0DD6FB5}"/>
                </a:ext>
              </a:extLst>
            </p:cNvPr>
            <p:cNvSpPr/>
            <p:nvPr/>
          </p:nvSpPr>
          <p:spPr>
            <a:xfrm>
              <a:off x="5793100" y="4930470"/>
              <a:ext cx="3450527" cy="51068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/>
                <a:t>fg</a:t>
              </a:r>
              <a:r>
                <a:rPr lang="en-US" dirty="0"/>
                <a:t> restart the job as foreground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09E8091-902C-4B80-ABF8-104D5F4D2332}"/>
                </a:ext>
              </a:extLst>
            </p:cNvPr>
            <p:cNvSpPr/>
            <p:nvPr/>
          </p:nvSpPr>
          <p:spPr>
            <a:xfrm rot="10800000">
              <a:off x="8244274" y="4768913"/>
              <a:ext cx="700857" cy="36685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741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A730-EEAF-41BC-BA2C-68ED669F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‘at’ </a:t>
            </a:r>
            <a:r>
              <a:rPr lang="en-US" dirty="0"/>
              <a:t>and</a:t>
            </a:r>
            <a:r>
              <a:rPr lang="en-US" b="1" dirty="0"/>
              <a:t> ‘batch’: </a:t>
            </a:r>
            <a:r>
              <a:rPr lang="en-US" dirty="0">
                <a:latin typeface="Century Gothic" panose="020B0502020202020204" pitchFamily="34" charset="0"/>
              </a:rPr>
              <a:t>Scheduling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083A-9635-4D9D-A1F2-B717D471C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b="1" dirty="0">
                <a:latin typeface="Century Gothic" panose="020B0502020202020204" pitchFamily="34" charset="0"/>
              </a:rPr>
              <a:t>at</a:t>
            </a:r>
            <a:r>
              <a:rPr lang="en-US" dirty="0">
                <a:latin typeface="Century Gothic" panose="020B0502020202020204" pitchFamily="34" charset="0"/>
              </a:rPr>
              <a:t>’ command can be used to schedule jobs at a specific time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‘</a:t>
            </a:r>
            <a:r>
              <a:rPr lang="en-US" b="1" dirty="0">
                <a:latin typeface="Century Gothic" panose="020B0502020202020204" pitchFamily="34" charset="0"/>
              </a:rPr>
              <a:t>at</a:t>
            </a:r>
            <a:r>
              <a:rPr lang="en-US" dirty="0">
                <a:latin typeface="Century Gothic" panose="020B0502020202020204" pitchFamily="34" charset="0"/>
              </a:rPr>
              <a:t>’ command is a one-time execution, e.g. not regular schedule</a:t>
            </a:r>
          </a:p>
          <a:p>
            <a:r>
              <a:rPr lang="en-US" dirty="0">
                <a:latin typeface="Century Gothic" panose="020B0502020202020204" pitchFamily="34" charset="0"/>
              </a:rPr>
              <a:t>Arguments are date and time:</a:t>
            </a:r>
          </a:p>
          <a:p>
            <a:r>
              <a:rPr lang="en-US" dirty="0">
                <a:latin typeface="Century Gothic" panose="020B0502020202020204" pitchFamily="34" charset="0"/>
              </a:rPr>
              <a:t>The</a:t>
            </a:r>
            <a:r>
              <a:rPr lang="en-US" b="1" dirty="0">
                <a:latin typeface="Century Gothic" panose="020B0502020202020204" pitchFamily="34" charset="0"/>
              </a:rPr>
              <a:t> ‘batch’ </a:t>
            </a:r>
            <a:r>
              <a:rPr lang="en-US" dirty="0">
                <a:latin typeface="Century Gothic" panose="020B0502020202020204" pitchFamily="34" charset="0"/>
              </a:rPr>
              <a:t>also schedules jobs for later execution, but unlike with </a:t>
            </a:r>
            <a:r>
              <a:rPr lang="en-US" b="1" dirty="0">
                <a:latin typeface="Century Gothic" panose="020B0502020202020204" pitchFamily="34" charset="0"/>
              </a:rPr>
              <a:t>at</a:t>
            </a:r>
            <a:r>
              <a:rPr lang="en-US" dirty="0">
                <a:latin typeface="Century Gothic" panose="020B0502020202020204" pitchFamily="34" charset="0"/>
              </a:rPr>
              <a:t>, jobs are executed as soon as the system load permits.</a:t>
            </a:r>
          </a:p>
          <a:p>
            <a:r>
              <a:rPr lang="en-US" dirty="0">
                <a:latin typeface="Century Gothic" panose="020B0502020202020204" pitchFamily="34" charset="0"/>
              </a:rPr>
              <a:t>The</a:t>
            </a:r>
            <a:r>
              <a:rPr lang="en-US" b="1" dirty="0">
                <a:latin typeface="Century Gothic" panose="020B0502020202020204" pitchFamily="34" charset="0"/>
              </a:rPr>
              <a:t> ‘batch’ </a:t>
            </a:r>
            <a:r>
              <a:rPr lang="en-US" dirty="0">
                <a:latin typeface="Century Gothic" panose="020B0502020202020204" pitchFamily="34" charset="0"/>
              </a:rPr>
              <a:t>command doesn’t take any arguments but uses an internal algorithm to determine the execution time.</a:t>
            </a:r>
          </a:p>
          <a:p>
            <a:r>
              <a:rPr lang="en-US" dirty="0">
                <a:latin typeface="Century Gothic" panose="020B0502020202020204" pitchFamily="34" charset="0"/>
              </a:rPr>
              <a:t>Not all users may be able to use the </a:t>
            </a:r>
            <a:r>
              <a:rPr lang="en-US" b="1" dirty="0">
                <a:latin typeface="Century Gothic" panose="020B0502020202020204" pitchFamily="34" charset="0"/>
              </a:rPr>
              <a:t>at </a:t>
            </a:r>
            <a:r>
              <a:rPr lang="en-US" dirty="0">
                <a:latin typeface="Century Gothic" panose="020B0502020202020204" pitchFamily="34" charset="0"/>
              </a:rPr>
              <a:t>and </a:t>
            </a:r>
            <a:r>
              <a:rPr lang="en-US" b="1" dirty="0">
                <a:latin typeface="Century Gothic" panose="020B0502020202020204" pitchFamily="34" charset="0"/>
              </a:rPr>
              <a:t>batch </a:t>
            </a:r>
            <a:r>
              <a:rPr lang="en-US" dirty="0">
                <a:latin typeface="Century Gothic" panose="020B0502020202020204" pitchFamily="34" charset="0"/>
              </a:rPr>
              <a:t>commands.</a:t>
            </a: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296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957E6B5-3B49-4DB1-93CA-48F457B6B22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1397"/>
          </a:xfrm>
        </p:spPr>
        <p:txBody>
          <a:bodyPr/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‘at’ </a:t>
            </a:r>
            <a:r>
              <a:rPr lang="en-US" dirty="0"/>
              <a:t>and</a:t>
            </a:r>
            <a:r>
              <a:rPr lang="en-US" b="1" dirty="0"/>
              <a:t> ‘batch’: </a:t>
            </a:r>
            <a:r>
              <a:rPr lang="en-US" dirty="0">
                <a:latin typeface="Century Gothic" panose="020B0502020202020204" pitchFamily="34" charset="0"/>
              </a:rPr>
              <a:t>Example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C5FB7D-AF81-4EA5-91F7-8D15C70831BE}"/>
              </a:ext>
            </a:extLst>
          </p:cNvPr>
          <p:cNvGrpSpPr/>
          <p:nvPr/>
        </p:nvGrpSpPr>
        <p:grpSpPr>
          <a:xfrm>
            <a:off x="1759663" y="1128390"/>
            <a:ext cx="8755937" cy="3499397"/>
            <a:chOff x="1759663" y="1128390"/>
            <a:chExt cx="8755937" cy="34993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9A4DB7-CADF-4A99-8532-20B8A9F81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733"/>
            <a:stretch/>
          </p:blipFill>
          <p:spPr>
            <a:xfrm>
              <a:off x="1759663" y="1183134"/>
              <a:ext cx="8755937" cy="3444653"/>
            </a:xfrm>
            <a:prstGeom prst="rect">
              <a:avLst/>
            </a:prstGeom>
          </p:spPr>
        </p:pic>
        <p:sp>
          <p:nvSpPr>
            <p:cNvPr id="9" name="Arrow: Left 8">
              <a:extLst>
                <a:ext uri="{FF2B5EF4-FFF2-40B4-BE49-F238E27FC236}">
                  <a16:creationId xmlns:a16="http://schemas.microsoft.com/office/drawing/2014/main" id="{D5401A72-EF1D-4652-8E5C-AA2FF51754AC}"/>
                </a:ext>
              </a:extLst>
            </p:cNvPr>
            <p:cNvSpPr/>
            <p:nvPr/>
          </p:nvSpPr>
          <p:spPr>
            <a:xfrm>
              <a:off x="3074589" y="1816967"/>
              <a:ext cx="1226500" cy="39971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CTRL-D</a:t>
              </a:r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A67D1D4F-8564-40DC-8866-5467F8A7513C}"/>
                </a:ext>
              </a:extLst>
            </p:cNvPr>
            <p:cNvSpPr/>
            <p:nvPr/>
          </p:nvSpPr>
          <p:spPr>
            <a:xfrm>
              <a:off x="7971342" y="1128390"/>
              <a:ext cx="2544258" cy="39971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Schedule for 2:00pm</a:t>
              </a:r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C578D0B8-F7B3-4074-BD87-7EDDAE45C545}"/>
                </a:ext>
              </a:extLst>
            </p:cNvPr>
            <p:cNvSpPr/>
            <p:nvPr/>
          </p:nvSpPr>
          <p:spPr>
            <a:xfrm>
              <a:off x="7888079" y="3029290"/>
              <a:ext cx="2544258" cy="399710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List all scheduled jobs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8A5F3-07D9-4833-A4B1-015DB3DEFBA3}"/>
              </a:ext>
            </a:extLst>
          </p:cNvPr>
          <p:cNvSpPr/>
          <p:nvPr/>
        </p:nvSpPr>
        <p:spPr>
          <a:xfrm>
            <a:off x="1759662" y="5111234"/>
            <a:ext cx="7765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You can use “</a:t>
            </a:r>
            <a:r>
              <a:rPr lang="en-US" b="1" dirty="0">
                <a:latin typeface="Century Gothic" panose="020B0502020202020204" pitchFamily="34" charset="0"/>
              </a:rPr>
              <a:t>at -r</a:t>
            </a:r>
            <a:r>
              <a:rPr lang="en-US" dirty="0">
                <a:latin typeface="Century Gothic" panose="020B0502020202020204" pitchFamily="34" charset="0"/>
              </a:rPr>
              <a:t> &lt;job number&gt;“ to remove scheduled job</a:t>
            </a:r>
          </a:p>
        </p:txBody>
      </p:sp>
    </p:spTree>
    <p:extLst>
      <p:ext uri="{BB962C8B-B14F-4D97-AF65-F5344CB8AC3E}">
        <p14:creationId xmlns:p14="http://schemas.microsoft.com/office/powerpoint/2010/main" val="1585200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15CDA-42F9-4049-B77E-FDF49733DD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1397"/>
          </a:xfrm>
        </p:spPr>
        <p:txBody>
          <a:bodyPr/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‘crontab’ </a:t>
            </a:r>
            <a:r>
              <a:rPr lang="en-US" dirty="0"/>
              <a:t>: </a:t>
            </a:r>
            <a:r>
              <a:rPr lang="en-US" dirty="0">
                <a:latin typeface="Century Gothic" panose="020B0502020202020204" pitchFamily="34" charset="0"/>
              </a:rPr>
              <a:t>For repeated jobs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7D630F-CD4A-4B95-BE95-2C138BA14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889"/>
          <a:stretch/>
        </p:blipFill>
        <p:spPr>
          <a:xfrm>
            <a:off x="1748381" y="1065943"/>
            <a:ext cx="8695238" cy="980722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21065DA6-88B0-4C51-89C9-55F90156FAEC}"/>
              </a:ext>
            </a:extLst>
          </p:cNvPr>
          <p:cNvSpPr/>
          <p:nvPr/>
        </p:nvSpPr>
        <p:spPr>
          <a:xfrm>
            <a:off x="5967046" y="1646955"/>
            <a:ext cx="2544258" cy="39971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</a:t>
            </a:r>
            <a:r>
              <a:rPr lang="en-US" dirty="0" err="1"/>
              <a:t>cron</a:t>
            </a:r>
            <a:r>
              <a:rPr lang="en-US" dirty="0"/>
              <a:t> tab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948B00-5E66-4D2D-84BA-E1B8AABA5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4" r="164" b="10332"/>
          <a:stretch/>
        </p:blipFill>
        <p:spPr>
          <a:xfrm>
            <a:off x="1734095" y="2747483"/>
            <a:ext cx="8723809" cy="36550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7964BE-4DAC-4F64-AD6F-B9468259570C}"/>
              </a:ext>
            </a:extLst>
          </p:cNvPr>
          <p:cNvSpPr/>
          <p:nvPr/>
        </p:nvSpPr>
        <p:spPr>
          <a:xfrm>
            <a:off x="1664676" y="2303052"/>
            <a:ext cx="890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For the first time use crontab will make you choose a default editor</a:t>
            </a:r>
          </a:p>
        </p:txBody>
      </p:sp>
    </p:spTree>
    <p:extLst>
      <p:ext uri="{BB962C8B-B14F-4D97-AF65-F5344CB8AC3E}">
        <p14:creationId xmlns:p14="http://schemas.microsoft.com/office/powerpoint/2010/main" val="2559916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C2AFD6-3523-4416-8760-ECD1282E46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1397"/>
          </a:xfrm>
        </p:spPr>
        <p:txBody>
          <a:bodyPr/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‘crontab’: </a:t>
            </a:r>
            <a:r>
              <a:rPr lang="en-US" dirty="0">
                <a:latin typeface="Century Gothic" panose="020B0502020202020204" pitchFamily="34" charset="0"/>
              </a:rPr>
              <a:t>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EE5FF-13CB-4FC5-A437-09D72184FCD1}"/>
              </a:ext>
            </a:extLst>
          </p:cNvPr>
          <p:cNvSpPr/>
          <p:nvPr/>
        </p:nvSpPr>
        <p:spPr>
          <a:xfrm>
            <a:off x="610312" y="5117068"/>
            <a:ext cx="7765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You can use this to see the content of your </a:t>
            </a:r>
            <a:r>
              <a:rPr lang="en-US" dirty="0" err="1">
                <a:latin typeface="Century Gothic" panose="020B0502020202020204" pitchFamily="34" charset="0"/>
              </a:rPr>
              <a:t>cron</a:t>
            </a:r>
            <a:r>
              <a:rPr lang="en-US" dirty="0">
                <a:latin typeface="Century Gothic" panose="020B0502020202020204" pitchFamily="34" charset="0"/>
              </a:rPr>
              <a:t> table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FFD928-6A06-4657-AB0F-47C4EF65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2" y="1688787"/>
            <a:ext cx="11152381" cy="3028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711BD-B520-48DD-B3A3-A00C137AF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59" y="5630885"/>
            <a:ext cx="6819048" cy="371429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E2870DD0-7EE3-4AEC-B884-C8AF14F048B9}"/>
              </a:ext>
            </a:extLst>
          </p:cNvPr>
          <p:cNvSpPr/>
          <p:nvPr/>
        </p:nvSpPr>
        <p:spPr>
          <a:xfrm>
            <a:off x="4823871" y="3229145"/>
            <a:ext cx="2544258" cy="39971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 </a:t>
            </a:r>
            <a:r>
              <a:rPr lang="en-US" dirty="0" err="1"/>
              <a:t>cron</a:t>
            </a:r>
            <a:r>
              <a:rPr lang="en-US" dirty="0"/>
              <a:t> job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7928B-D03A-478B-9402-FE79B46AD44D}"/>
              </a:ext>
            </a:extLst>
          </p:cNvPr>
          <p:cNvSpPr/>
          <p:nvPr/>
        </p:nvSpPr>
        <p:spPr>
          <a:xfrm>
            <a:off x="610312" y="1152584"/>
            <a:ext cx="9587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To create your </a:t>
            </a:r>
            <a:r>
              <a:rPr lang="en-US" dirty="0" err="1">
                <a:latin typeface="Century Gothic" panose="020B0502020202020204" pitchFamily="34" charset="0"/>
              </a:rPr>
              <a:t>cron</a:t>
            </a:r>
            <a:r>
              <a:rPr lang="en-US" dirty="0">
                <a:latin typeface="Century Gothic" panose="020B0502020202020204" pitchFamily="34" charset="0"/>
              </a:rPr>
              <a:t> schedules I recommend you use </a:t>
            </a:r>
            <a:r>
              <a:rPr lang="en-US" dirty="0">
                <a:hlinkClick r:id="rId4"/>
              </a:rPr>
              <a:t>https://crontab-generator.org/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6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408D5-F495-4C84-B840-38490252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Process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155-D2D9-4DBA-950A-357910C9A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 process is simply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an instance of a running program</a:t>
            </a:r>
          </a:p>
          <a:p>
            <a:r>
              <a:rPr lang="en-US" dirty="0">
                <a:latin typeface="Century Gothic" panose="020B0502020202020204" pitchFamily="34" charset="0"/>
              </a:rPr>
              <a:t>Example:  when you run the ‘grep’ command, a process named grep is created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grep stands for ‘</a:t>
            </a:r>
            <a:r>
              <a:rPr 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generalized regular expression parser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Multiple users can run the same program creating a process of the same program for each user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shell serves the user while the kernel handles processes</a:t>
            </a:r>
          </a:p>
          <a:p>
            <a:r>
              <a:rPr lang="en-US" dirty="0">
                <a:latin typeface="Century Gothic" panose="020B0502020202020204" pitchFamily="34" charset="0"/>
              </a:rPr>
              <a:t>We have seen that files have attributes which we observe with the   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>
                <a:latin typeface="Bahnschrift Condensed" panose="020B0502040204020203" pitchFamily="34" charset="0"/>
              </a:rPr>
              <a:t>ls –l</a:t>
            </a:r>
            <a:r>
              <a:rPr lang="en-US" dirty="0">
                <a:latin typeface="Century Gothic" panose="020B0502020202020204" pitchFamily="34" charset="0"/>
              </a:rPr>
              <a:t>’ command – processes also have attributes</a:t>
            </a:r>
          </a:p>
          <a:p>
            <a:r>
              <a:rPr lang="en-US" dirty="0">
                <a:latin typeface="Century Gothic" panose="020B0502020202020204" pitchFamily="34" charset="0"/>
              </a:rPr>
              <a:t>The shell is also a process; in our case, it is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bash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17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62B1-6BD7-4555-8114-814ACE2C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Basics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6242-96BF-49F1-A26E-4FFFCAA37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Most process attributes are inherited from the parent but a few are not: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Process-ID (PID) – each process is identified by a unique integer called the PID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The PID is used to control a process such as ‘</a:t>
            </a:r>
            <a:r>
              <a:rPr lang="en-US" sz="18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kill  3270</a:t>
            </a:r>
            <a:r>
              <a:rPr lang="en-US" sz="1800" dirty="0">
                <a:latin typeface="Century Gothic" panose="020B0502020202020204" pitchFamily="34" charset="0"/>
              </a:rPr>
              <a:t>’</a:t>
            </a:r>
          </a:p>
          <a:p>
            <a:pPr lvl="2"/>
            <a:r>
              <a:rPr lang="en-US" sz="18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The first process is always 0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PID’s </a:t>
            </a:r>
            <a:r>
              <a:rPr lang="en-US" sz="18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never duplicate</a:t>
            </a:r>
            <a:r>
              <a:rPr lang="en-US" sz="1800" dirty="0">
                <a:latin typeface="Century Gothic" panose="020B0502020202020204" pitchFamily="34" charset="0"/>
              </a:rPr>
              <a:t>, e.g. if you kill process 3270, another 3270 will not occur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The Parent PID (PPID) – this is the PID of the parent process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Several child processes can have the same PPID</a:t>
            </a:r>
          </a:p>
          <a:p>
            <a:pPr lvl="2"/>
            <a:r>
              <a:rPr lang="en-US" sz="1800" dirty="0">
                <a:latin typeface="Century Gothic" panose="020B0502020202020204" pitchFamily="34" charset="0"/>
              </a:rPr>
              <a:t>If you need to kill (stop) all children processes then kill the parent and the children processes will stop</a:t>
            </a:r>
          </a:p>
        </p:txBody>
      </p:sp>
    </p:spTree>
    <p:extLst>
      <p:ext uri="{BB962C8B-B14F-4D97-AF65-F5344CB8AC3E}">
        <p14:creationId xmlns:p14="http://schemas.microsoft.com/office/powerpoint/2010/main" val="260403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B4277A-A414-485D-8313-B8D3FD8DD364}"/>
              </a:ext>
            </a:extLst>
          </p:cNvPr>
          <p:cNvSpPr txBox="1"/>
          <p:nvPr/>
        </p:nvSpPr>
        <p:spPr>
          <a:xfrm>
            <a:off x="208067" y="1576929"/>
            <a:ext cx="25827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Looks very similar to Windows process table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This is 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–aux</a:t>
            </a:r>
            <a:r>
              <a:rPr lang="en-US" dirty="0">
                <a:latin typeface="Century Gothic" panose="020B0502020202020204" pitchFamily="34" charset="0"/>
              </a:rPr>
              <a:t>’ where a= all excluding processes not associated with the terminal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ps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–A</a:t>
            </a:r>
            <a:r>
              <a:rPr lang="en-US" dirty="0">
                <a:latin typeface="Century Gothic" panose="020B0502020202020204" pitchFamily="34" charset="0"/>
              </a:rPr>
              <a:t>’ would display ALL processes (POSIX way) including user and system processes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E567A7-545F-438D-A670-5B13AEE4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40" y="409952"/>
            <a:ext cx="8304762" cy="6038095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3DD3DA2-7496-4DAE-8FFD-E7C4444A0193}"/>
              </a:ext>
            </a:extLst>
          </p:cNvPr>
          <p:cNvSpPr/>
          <p:nvPr/>
        </p:nvSpPr>
        <p:spPr>
          <a:xfrm>
            <a:off x="5419131" y="337724"/>
            <a:ext cx="829339" cy="31897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E2945D1-EEDC-4480-B8A7-937987BDD3E8}"/>
              </a:ext>
            </a:extLst>
          </p:cNvPr>
          <p:cNvSpPr/>
          <p:nvPr/>
        </p:nvSpPr>
        <p:spPr>
          <a:xfrm>
            <a:off x="5681330" y="1007680"/>
            <a:ext cx="829339" cy="31897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8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6E8010-A2A8-414B-BE96-B8CAFDA88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917"/>
          <a:stretch/>
        </p:blipFill>
        <p:spPr>
          <a:xfrm>
            <a:off x="3720841" y="961039"/>
            <a:ext cx="4825630" cy="5531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856743-0362-46B7-9E57-0A35DDC1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b="1" dirty="0" err="1">
                <a:solidFill>
                  <a:srgbClr val="0070C0"/>
                </a:solidFill>
              </a:rPr>
              <a:t>ps</a:t>
            </a:r>
            <a:r>
              <a:rPr lang="en-US" b="1" dirty="0">
                <a:solidFill>
                  <a:srgbClr val="0070C0"/>
                </a:solidFill>
              </a:rPr>
              <a:t> –e | more</a:t>
            </a:r>
            <a:r>
              <a:rPr lang="en-US" dirty="0"/>
              <a:t>’ Command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70E4E-282D-47E9-A0D5-7350043E9971}"/>
              </a:ext>
            </a:extLst>
          </p:cNvPr>
          <p:cNvSpPr txBox="1"/>
          <p:nvPr/>
        </p:nvSpPr>
        <p:spPr>
          <a:xfrm>
            <a:off x="317576" y="1609782"/>
            <a:ext cx="30553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When you use ‘</a:t>
            </a:r>
            <a:r>
              <a:rPr lang="en-US" b="1" dirty="0" err="1">
                <a:latin typeface="Century Gothic" panose="020B0502020202020204" pitchFamily="34" charset="0"/>
              </a:rPr>
              <a:t>ps</a:t>
            </a:r>
            <a:r>
              <a:rPr lang="en-US" b="1" dirty="0">
                <a:latin typeface="Century Gothic" panose="020B0502020202020204" pitchFamily="34" charset="0"/>
              </a:rPr>
              <a:t> –e</a:t>
            </a:r>
            <a:r>
              <a:rPr lang="en-US" dirty="0">
                <a:latin typeface="Century Gothic" panose="020B0502020202020204" pitchFamily="34" charset="0"/>
              </a:rPr>
              <a:t>’ or ‘</a:t>
            </a:r>
            <a:r>
              <a:rPr lang="en-US" b="1" dirty="0" err="1">
                <a:latin typeface="Century Gothic" panose="020B0502020202020204" pitchFamily="34" charset="0"/>
              </a:rPr>
              <a:t>ps</a:t>
            </a:r>
            <a:r>
              <a:rPr lang="en-US" b="1" dirty="0">
                <a:latin typeface="Century Gothic" panose="020B0502020202020204" pitchFamily="34" charset="0"/>
              </a:rPr>
              <a:t> –A</a:t>
            </a:r>
            <a:r>
              <a:rPr lang="en-US" dirty="0">
                <a:latin typeface="Century Gothic" panose="020B0502020202020204" pitchFamily="34" charset="0"/>
              </a:rPr>
              <a:t>’ , etc., don’t forget to pipe the output to more to see one page at a time: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highlight>
                  <a:srgbClr val="EFF0F4"/>
                </a:highlight>
                <a:latin typeface="Century Gothic" panose="020B0502020202020204" pitchFamily="34" charset="0"/>
              </a:rPr>
              <a:t>ps</a:t>
            </a:r>
            <a:r>
              <a:rPr lang="en-US" b="1" dirty="0">
                <a:highlight>
                  <a:srgbClr val="EFF0F4"/>
                </a:highlight>
                <a:latin typeface="Century Gothic" panose="020B0502020202020204" pitchFamily="34" charset="0"/>
              </a:rPr>
              <a:t> –e | more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TTY=? </a:t>
            </a:r>
            <a:r>
              <a:rPr lang="en-US" dirty="0">
                <a:latin typeface="Century Gothic" panose="020B0502020202020204" pitchFamily="34" charset="0"/>
              </a:rPr>
              <a:t>means there is </a:t>
            </a:r>
            <a:r>
              <a:rPr lang="en-US" u="sng" dirty="0">
                <a:latin typeface="Century Gothic" panose="020B0502020202020204" pitchFamily="34" charset="0"/>
              </a:rPr>
              <a:t>no terminal output</a:t>
            </a:r>
            <a:r>
              <a:rPr lang="en-US" dirty="0">
                <a:latin typeface="Century Gothic" panose="020B0502020202020204" pitchFamily="34" charset="0"/>
              </a:rPr>
              <a:t>. Such processes are also known as </a:t>
            </a:r>
            <a:r>
              <a:rPr lang="en-US" b="1" dirty="0">
                <a:latin typeface="Century Gothic" panose="020B0502020202020204" pitchFamily="34" charset="0"/>
              </a:rPr>
              <a:t>daemons.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3BAE51E1-0DE3-4799-A793-B7A74282A1AF}"/>
              </a:ext>
            </a:extLst>
          </p:cNvPr>
          <p:cNvSpPr/>
          <p:nvPr/>
        </p:nvSpPr>
        <p:spPr>
          <a:xfrm>
            <a:off x="4667693" y="1632370"/>
            <a:ext cx="829339" cy="318977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DC55-90F2-46CB-97F5-223F850F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Processes and ‘</a:t>
            </a:r>
            <a:r>
              <a:rPr lang="en-US" b="1" dirty="0" err="1">
                <a:latin typeface="Bahnschrift Condensed" panose="020B0502040204020203" pitchFamily="34" charset="0"/>
              </a:rPr>
              <a:t>init</a:t>
            </a:r>
            <a:r>
              <a:rPr lang="en-US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E62FD-40B2-4EDB-BF4F-F8B7DB128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655300" cy="5016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Looking back at the previous slide, note the question mark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?</a:t>
            </a:r>
            <a:r>
              <a:rPr lang="en-US" sz="2400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in TTY </a:t>
            </a:r>
            <a:r>
              <a:rPr lang="en-US" sz="2400" dirty="0">
                <a:latin typeface="Century Gothic" panose="020B0502020202020204" pitchFamily="34" charset="0"/>
              </a:rPr>
              <a:t>– this indicates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system processes that have no controlling terminal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A process that is disassociated from the terminal can neither write to the terminal nor read from it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Nor can you press &lt;CTRL-C&gt; to interrupt the process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Such processes are known as 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daemons</a:t>
            </a:r>
            <a:r>
              <a:rPr lang="en-US" sz="2400" dirty="0">
                <a:latin typeface="Century Gothic" panose="020B0502020202020204" pitchFamily="34" charset="0"/>
              </a:rPr>
              <a:t> and only wake up when they are needed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Examples of daemons are sendmail which handles incoming and outgoing mail, cron which looks at its control file once a minute to decide what it should do, and inetd – TCP/IP won’t run FTP or TELNET without this</a:t>
            </a:r>
          </a:p>
        </p:txBody>
      </p:sp>
    </p:spTree>
    <p:extLst>
      <p:ext uri="{BB962C8B-B14F-4D97-AF65-F5344CB8AC3E}">
        <p14:creationId xmlns:p14="http://schemas.microsoft.com/office/powerpoint/2010/main" val="88084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5E1F-BF3D-438F-98F5-76F033B48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Shell and ‘</a:t>
            </a:r>
            <a:r>
              <a:rPr lang="en-US" b="1" dirty="0" err="1">
                <a:latin typeface="Bahnschrift Condensed" panose="020B0502040204020203" pitchFamily="34" charset="0"/>
              </a:rPr>
              <a:t>init</a:t>
            </a:r>
            <a:r>
              <a:rPr lang="en-US" dirty="0"/>
              <a:t>’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B06351-46BA-4718-9B72-4E51D2C05A15}"/>
              </a:ext>
            </a:extLst>
          </p:cNvPr>
          <p:cNvGrpSpPr/>
          <p:nvPr/>
        </p:nvGrpSpPr>
        <p:grpSpPr>
          <a:xfrm>
            <a:off x="4884281" y="1601913"/>
            <a:ext cx="6770381" cy="4569903"/>
            <a:chOff x="4884281" y="1601913"/>
            <a:chExt cx="6770381" cy="456990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783ACD-B352-43EE-8678-C0CE90966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944"/>
            <a:stretch/>
          </p:blipFill>
          <p:spPr>
            <a:xfrm>
              <a:off x="4884281" y="1601913"/>
              <a:ext cx="6770381" cy="4569903"/>
            </a:xfrm>
            <a:prstGeom prst="rect">
              <a:avLst/>
            </a:prstGeom>
          </p:spPr>
        </p:pic>
        <p:sp>
          <p:nvSpPr>
            <p:cNvPr id="4" name="Arrow: Left 3">
              <a:extLst>
                <a:ext uri="{FF2B5EF4-FFF2-40B4-BE49-F238E27FC236}">
                  <a16:creationId xmlns:a16="http://schemas.microsoft.com/office/drawing/2014/main" id="{C04049BF-9F2A-43B4-BBD5-DCCDB7CA5ACC}"/>
                </a:ext>
              </a:extLst>
            </p:cNvPr>
            <p:cNvSpPr/>
            <p:nvPr/>
          </p:nvSpPr>
          <p:spPr>
            <a:xfrm>
              <a:off x="8410944" y="3162299"/>
              <a:ext cx="1977656" cy="724565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init</a:t>
              </a:r>
              <a:endParaRPr lang="en-US" b="1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CA70C51-4402-4769-82E9-0300119354C8}"/>
              </a:ext>
            </a:extLst>
          </p:cNvPr>
          <p:cNvSpPr/>
          <p:nvPr/>
        </p:nvSpPr>
        <p:spPr>
          <a:xfrm>
            <a:off x="254000" y="2159139"/>
            <a:ext cx="441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In Unix-based computer operating systems, </a:t>
            </a:r>
            <a:r>
              <a:rPr lang="en-US" sz="2400" b="1" dirty="0" err="1">
                <a:latin typeface="Century Gothic" panose="020B0502020202020204" pitchFamily="34" charset="0"/>
              </a:rPr>
              <a:t>init</a:t>
            </a:r>
            <a:r>
              <a:rPr lang="en-US" sz="2400" dirty="0">
                <a:latin typeface="Century Gothic" panose="020B0502020202020204" pitchFamily="34" charset="0"/>
              </a:rPr>
              <a:t> (short for initialization) is the first process started during booting of the computer system. Init is a daemon process that continues running until the system is shut down. Init is typically assigned process identifier 1. </a:t>
            </a:r>
          </a:p>
        </p:txBody>
      </p:sp>
    </p:spTree>
    <p:extLst>
      <p:ext uri="{BB962C8B-B14F-4D97-AF65-F5344CB8AC3E}">
        <p14:creationId xmlns:p14="http://schemas.microsoft.com/office/powerpoint/2010/main" val="1195456712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23239</TotalTime>
  <Words>2709</Words>
  <Application>Microsoft Office PowerPoint</Application>
  <PresentationFormat>Widescreen</PresentationFormat>
  <Paragraphs>282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Bahnschrift Condensed</vt:lpstr>
      <vt:lpstr>Bahnschrift SemiBold Condensed</vt:lpstr>
      <vt:lpstr>Calibri</vt:lpstr>
      <vt:lpstr>Calibri Light</vt:lpstr>
      <vt:lpstr>Century Gothic</vt:lpstr>
      <vt:lpstr>tinyPPT.com</vt:lpstr>
      <vt:lpstr>PowerPoint Presentation</vt:lpstr>
      <vt:lpstr>PowerPoint Presentation</vt:lpstr>
      <vt:lpstr>Chapter 7 - *** The Process</vt:lpstr>
      <vt:lpstr>Process Basics</vt:lpstr>
      <vt:lpstr>Process Basics (continued)</vt:lpstr>
      <vt:lpstr>PowerPoint Presentation</vt:lpstr>
      <vt:lpstr>‘ps –e | more’ Command</vt:lpstr>
      <vt:lpstr>System Processes and ‘init’</vt:lpstr>
      <vt:lpstr>The Shell and ‘init’</vt:lpstr>
      <vt:lpstr>Display User Processes (ps –u)</vt:lpstr>
      <vt:lpstr>Display Long Listing of Processes (ps –l)</vt:lpstr>
      <vt:lpstr>Process Creation/Execution</vt:lpstr>
      <vt:lpstr>Process Creation/Execution</vt:lpstr>
      <vt:lpstr>Process Creation/Execution</vt:lpstr>
      <vt:lpstr>Inherited Process Attributes</vt:lpstr>
      <vt:lpstr>When Real Differs from Effective UID</vt:lpstr>
      <vt:lpstr>                 Variable Inheritance</vt:lpstr>
      <vt:lpstr>Variable Inheritance</vt:lpstr>
      <vt:lpstr>Variable Inheritance</vt:lpstr>
      <vt:lpstr>          How ‘cd’ works</vt:lpstr>
      <vt:lpstr>Separate Process</vt:lpstr>
      <vt:lpstr>Process States and Zombies</vt:lpstr>
      <vt:lpstr>More ‘ps’</vt:lpstr>
      <vt:lpstr>Killing a Process</vt:lpstr>
      <vt:lpstr>                         List of Commonly Used Signals</vt:lpstr>
      <vt:lpstr>Run in Background</vt:lpstr>
      <vt:lpstr>                Run in Background (continued)</vt:lpstr>
      <vt:lpstr>Run in Background (continued)</vt:lpstr>
      <vt:lpstr>Job Control</vt:lpstr>
      <vt:lpstr>My ‘ps’ Script</vt:lpstr>
      <vt:lpstr>‘fg’ and ‘bg’ Commands</vt:lpstr>
      <vt:lpstr>‘at’ and ‘batch’: Scheduling Jobs</vt:lpstr>
      <vt:lpstr>PowerPoint Presentation</vt:lpstr>
      <vt:lpstr>PowerPoint Presentation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324</cp:revision>
  <dcterms:created xsi:type="dcterms:W3CDTF">2018-07-15T12:08:32Z</dcterms:created>
  <dcterms:modified xsi:type="dcterms:W3CDTF">2019-05-15T10:30:13Z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